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9" r:id="rId2"/>
    <p:sldId id="256" r:id="rId3"/>
    <p:sldId id="276" r:id="rId4"/>
    <p:sldId id="261" r:id="rId5"/>
    <p:sldId id="257" r:id="rId6"/>
    <p:sldId id="258" r:id="rId7"/>
    <p:sldId id="259" r:id="rId8"/>
    <p:sldId id="260" r:id="rId9"/>
    <p:sldId id="262" r:id="rId10"/>
    <p:sldId id="263" r:id="rId11"/>
    <p:sldId id="264" r:id="rId12"/>
    <p:sldId id="293" r:id="rId13"/>
    <p:sldId id="294" r:id="rId14"/>
    <p:sldId id="274" r:id="rId15"/>
    <p:sldId id="283" r:id="rId16"/>
    <p:sldId id="290" r:id="rId17"/>
    <p:sldId id="291" r:id="rId18"/>
    <p:sldId id="292" r:id="rId19"/>
    <p:sldId id="275" r:id="rId20"/>
    <p:sldId id="284" r:id="rId21"/>
    <p:sldId id="271" r:id="rId22"/>
    <p:sldId id="272" r:id="rId23"/>
    <p:sldId id="273" r:id="rId24"/>
    <p:sldId id="277" r:id="rId25"/>
    <p:sldId id="278" r:id="rId26"/>
    <p:sldId id="279" r:id="rId27"/>
    <p:sldId id="280" r:id="rId28"/>
    <p:sldId id="281" r:id="rId29"/>
    <p:sldId id="282" r:id="rId30"/>
    <p:sldId id="285" r:id="rId31"/>
    <p:sldId id="265" r:id="rId32"/>
    <p:sldId id="266" r:id="rId33"/>
    <p:sldId id="267" r:id="rId34"/>
    <p:sldId id="268" r:id="rId35"/>
    <p:sldId id="269"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32BA1-B731-4CF5-8EAD-F9E819D4FA98}" type="datetimeFigureOut">
              <a:rPr lang="en-US" smtClean="0"/>
              <a:pPr/>
              <a:t>12/29/2014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66ED9-3B5C-4F28-A026-E1D1A5E49877}" type="slidenum">
              <a:rPr lang="en-US" smtClean="0"/>
              <a:pPr/>
              <a:t>‹#›</a:t>
            </a:fld>
            <a:endParaRPr lang="en-US"/>
          </a:p>
        </p:txBody>
      </p:sp>
    </p:spTree>
    <p:extLst>
      <p:ext uri="{BB962C8B-B14F-4D97-AF65-F5344CB8AC3E}">
        <p14:creationId xmlns:p14="http://schemas.microsoft.com/office/powerpoint/2010/main" val="109968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it?  </a:t>
            </a:r>
            <a:r>
              <a:rPr lang="en-US" dirty="0" err="1" smtClean="0"/>
              <a:t>CogAT</a:t>
            </a:r>
            <a:r>
              <a:rPr lang="en-US" dirty="0" smtClean="0"/>
              <a:t> stands for Cognitive</a:t>
            </a:r>
            <a:r>
              <a:rPr lang="en-US" baseline="0" dirty="0" smtClean="0"/>
              <a:t> Abilities Test.  It is an aptitude test used in gifted identification.  Aptitude measures a student’s potential to perform.  It is NOT an IQ test-which measures a student’s actual intelligence.      </a:t>
            </a:r>
            <a:endParaRPr lang="en-US" dirty="0"/>
          </a:p>
        </p:txBody>
      </p:sp>
      <p:sp>
        <p:nvSpPr>
          <p:cNvPr id="4" name="Slide Number Placeholder 3"/>
          <p:cNvSpPr>
            <a:spLocks noGrp="1"/>
          </p:cNvSpPr>
          <p:nvPr>
            <p:ph type="sldNum" sz="quarter" idx="10"/>
          </p:nvPr>
        </p:nvSpPr>
        <p:spPr/>
        <p:txBody>
          <a:bodyPr/>
          <a:lstStyle/>
          <a:p>
            <a:fld id="{4221CBC0-6A3C-430A-9115-2D3B714E7FA0}"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is it given? All 2</a:t>
            </a:r>
            <a:r>
              <a:rPr lang="en-US" baseline="30000" dirty="0" smtClean="0"/>
              <a:t>nd</a:t>
            </a:r>
            <a:r>
              <a:rPr lang="en-US" dirty="0" smtClean="0"/>
              <a:t> graders are screened for TD certification using the </a:t>
            </a:r>
            <a:r>
              <a:rPr lang="en-US" dirty="0" err="1" smtClean="0"/>
              <a:t>CogAT</a:t>
            </a:r>
            <a:r>
              <a:rPr lang="en-US" dirty="0" smtClean="0"/>
              <a:t> in the fall. 3</a:t>
            </a:r>
            <a:r>
              <a:rPr lang="en-US" baseline="30000" dirty="0" smtClean="0"/>
              <a:t>rd</a:t>
            </a:r>
            <a:r>
              <a:rPr lang="en-US" dirty="0" smtClean="0"/>
              <a:t> -5</a:t>
            </a:r>
            <a:r>
              <a:rPr lang="en-US" baseline="30000" dirty="0" smtClean="0"/>
              <a:t>th</a:t>
            </a:r>
            <a:r>
              <a:rPr lang="en-US" dirty="0" smtClean="0"/>
              <a:t> graders are also</a:t>
            </a:r>
            <a:r>
              <a:rPr lang="en-US" baseline="0" dirty="0" smtClean="0"/>
              <a:t> screened for TD certification using </a:t>
            </a:r>
            <a:r>
              <a:rPr lang="en-US" baseline="0" dirty="0" err="1" smtClean="0"/>
              <a:t>CogAT</a:t>
            </a:r>
            <a:r>
              <a:rPr lang="en-US" baseline="0" dirty="0" smtClean="0"/>
              <a:t> if the school-based TD committee determines there is a need beginning in November.</a:t>
            </a:r>
            <a:endParaRPr lang="en-US" dirty="0" smtClean="0"/>
          </a:p>
          <a:p>
            <a:endParaRPr lang="en-US" dirty="0"/>
          </a:p>
        </p:txBody>
      </p:sp>
      <p:sp>
        <p:nvSpPr>
          <p:cNvPr id="4" name="Slide Number Placeholder 3"/>
          <p:cNvSpPr>
            <a:spLocks noGrp="1"/>
          </p:cNvSpPr>
          <p:nvPr>
            <p:ph type="sldNum" sz="quarter" idx="10"/>
          </p:nvPr>
        </p:nvSpPr>
        <p:spPr/>
        <p:txBody>
          <a:bodyPr/>
          <a:lstStyle/>
          <a:p>
            <a:fld id="{4221CBC0-6A3C-430A-9115-2D3B714E7FA0}"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gained?  Scores from </a:t>
            </a:r>
            <a:r>
              <a:rPr lang="en-US" dirty="0" err="1" smtClean="0"/>
              <a:t>CogAT</a:t>
            </a:r>
            <a:r>
              <a:rPr lang="en-US" dirty="0" smtClean="0"/>
              <a:t> are used to determine entry into</a:t>
            </a:r>
            <a:r>
              <a:rPr lang="en-US" baseline="0" dirty="0" smtClean="0"/>
              <a:t> the TD program.  However, there are a multitude of other uses for the score report.  The data show students strengths and weaknesses in both verbal and math reasoning and provides recommendations for teachers on how to best challenge and support their students.  </a:t>
            </a:r>
            <a:endParaRPr lang="en-US" dirty="0"/>
          </a:p>
        </p:txBody>
      </p:sp>
      <p:sp>
        <p:nvSpPr>
          <p:cNvPr id="4" name="Slide Number Placeholder 3"/>
          <p:cNvSpPr>
            <a:spLocks noGrp="1"/>
          </p:cNvSpPr>
          <p:nvPr>
            <p:ph type="sldNum" sz="quarter" idx="10"/>
          </p:nvPr>
        </p:nvSpPr>
        <p:spPr/>
        <p:txBody>
          <a:bodyPr/>
          <a:lstStyle/>
          <a:p>
            <a:fld id="{4221CBC0-6A3C-430A-9115-2D3B714E7FA0}"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AB6D9-18D9-4F84-986E-2166758B83F1}"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9282-D581-498F-B03A-DCAEFCB3D4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AB6D9-18D9-4F84-986E-2166758B83F1}" type="datetimeFigureOut">
              <a:rPr lang="en-US" smtClean="0"/>
              <a:pPr/>
              <a:t>12/29/2014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39282-D581-498F-B03A-DCAEFCB3D4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762000"/>
          </a:xfrm>
        </p:spPr>
        <p:txBody>
          <a:bodyPr>
            <a:noAutofit/>
          </a:bodyPr>
          <a:lstStyle/>
          <a:p>
            <a:pPr algn="ctr"/>
            <a:r>
              <a:rPr lang="en-US" sz="4000" u="sng" dirty="0" smtClean="0">
                <a:solidFill>
                  <a:srgbClr val="0070C0"/>
                </a:solidFill>
                <a:latin typeface="Comic Sans MS" pitchFamily="66" charset="0"/>
              </a:rPr>
              <a:t>D</a:t>
            </a:r>
            <a:r>
              <a:rPr lang="en-US" sz="4000" b="0" dirty="0" smtClean="0">
                <a:solidFill>
                  <a:srgbClr val="0070C0"/>
                </a:solidFill>
                <a:latin typeface="Comic Sans MS" pitchFamily="66" charset="0"/>
              </a:rPr>
              <a:t>avidson </a:t>
            </a:r>
            <a:r>
              <a:rPr lang="en-US" sz="4000" u="sng" dirty="0" smtClean="0">
                <a:solidFill>
                  <a:srgbClr val="0070C0"/>
                </a:solidFill>
                <a:latin typeface="Comic Sans MS" pitchFamily="66" charset="0"/>
              </a:rPr>
              <a:t>E</a:t>
            </a:r>
            <a:r>
              <a:rPr lang="en-US" sz="4000" b="0" dirty="0" smtClean="0">
                <a:solidFill>
                  <a:srgbClr val="0070C0"/>
                </a:solidFill>
                <a:latin typeface="Comic Sans MS" pitchFamily="66" charset="0"/>
              </a:rPr>
              <a:t>lementary </a:t>
            </a:r>
            <a:r>
              <a:rPr lang="en-US" sz="4000" u="sng" dirty="0" smtClean="0">
                <a:solidFill>
                  <a:srgbClr val="0070C0"/>
                </a:solidFill>
                <a:latin typeface="Comic Sans MS" pitchFamily="66" charset="0"/>
              </a:rPr>
              <a:t>S</a:t>
            </a:r>
            <a:r>
              <a:rPr lang="en-US" sz="4000" b="0" dirty="0" smtClean="0">
                <a:solidFill>
                  <a:srgbClr val="0070C0"/>
                </a:solidFill>
                <a:latin typeface="Comic Sans MS" pitchFamily="66" charset="0"/>
              </a:rPr>
              <a:t>chool</a:t>
            </a:r>
            <a:endParaRPr lang="en-US" sz="4000" b="0" dirty="0">
              <a:solidFill>
                <a:srgbClr val="0070C0"/>
              </a:solidFill>
              <a:latin typeface="Comic Sans MS" pitchFamily="66" charset="0"/>
            </a:endParaRPr>
          </a:p>
        </p:txBody>
      </p:sp>
      <p:pic>
        <p:nvPicPr>
          <p:cNvPr id="5" name="Picture Placeholder 4" descr="Flags 2013.JPG"/>
          <p:cNvPicPr>
            <a:picLocks noGrp="1" noChangeAspect="1"/>
          </p:cNvPicPr>
          <p:nvPr>
            <p:ph type="pic" idx="1"/>
          </p:nvPr>
        </p:nvPicPr>
        <p:blipFill>
          <a:blip r:embed="rId2" cstate="print"/>
          <a:stretch>
            <a:fillRect/>
          </a:stretch>
        </p:blipFill>
        <p:spPr>
          <a:xfrm>
            <a:off x="2743200" y="1219200"/>
            <a:ext cx="3143249" cy="4190999"/>
          </a:xfrm>
        </p:spPr>
      </p:pic>
      <p:sp>
        <p:nvSpPr>
          <p:cNvPr id="4" name="Text Placeholder 3"/>
          <p:cNvSpPr>
            <a:spLocks noGrp="1"/>
          </p:cNvSpPr>
          <p:nvPr>
            <p:ph type="body" sz="half" idx="2"/>
          </p:nvPr>
        </p:nvSpPr>
        <p:spPr>
          <a:xfrm>
            <a:off x="381000" y="5367338"/>
            <a:ext cx="8382000" cy="804862"/>
          </a:xfrm>
        </p:spPr>
        <p:txBody>
          <a:bodyPr>
            <a:normAutofit/>
          </a:bodyPr>
          <a:lstStyle/>
          <a:p>
            <a:r>
              <a:rPr lang="en-US" sz="4000" b="1" i="1" u="sng" dirty="0" smtClean="0">
                <a:solidFill>
                  <a:srgbClr val="0070C0"/>
                </a:solidFill>
              </a:rPr>
              <a:t>D</a:t>
            </a:r>
            <a:r>
              <a:rPr lang="en-US" sz="3200" i="1" dirty="0" smtClean="0">
                <a:solidFill>
                  <a:srgbClr val="0070C0"/>
                </a:solidFill>
              </a:rPr>
              <a:t>iscover, </a:t>
            </a:r>
            <a:r>
              <a:rPr lang="en-US" sz="4000" b="1" i="1" u="sng" dirty="0" smtClean="0">
                <a:solidFill>
                  <a:srgbClr val="0070C0"/>
                </a:solidFill>
              </a:rPr>
              <a:t>E</a:t>
            </a:r>
            <a:r>
              <a:rPr lang="en-US" sz="3200" i="1" dirty="0" smtClean="0">
                <a:solidFill>
                  <a:srgbClr val="0070C0"/>
                </a:solidFill>
              </a:rPr>
              <a:t>xplore, </a:t>
            </a:r>
            <a:r>
              <a:rPr lang="en-US" sz="4000" b="1" i="1" u="sng" dirty="0" smtClean="0">
                <a:solidFill>
                  <a:srgbClr val="0070C0"/>
                </a:solidFill>
              </a:rPr>
              <a:t>S</a:t>
            </a:r>
            <a:r>
              <a:rPr lang="en-US" sz="3200" i="1" dirty="0" smtClean="0">
                <a:solidFill>
                  <a:srgbClr val="0070C0"/>
                </a:solidFill>
              </a:rPr>
              <a:t>ucceed….become Davidson.</a:t>
            </a:r>
            <a:endParaRPr lang="en-US" sz="3200" i="1" dirty="0">
              <a:solidFill>
                <a:srgbClr val="0070C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5400" dirty="0" smtClean="0"/>
              <a:t>How is a child’s assessment score (RIT) used?</a:t>
            </a:r>
            <a:endParaRPr lang="en-US" sz="5400" dirty="0"/>
          </a:p>
        </p:txBody>
      </p:sp>
      <p:sp>
        <p:nvSpPr>
          <p:cNvPr id="3" name="Content Placeholder 2"/>
          <p:cNvSpPr>
            <a:spLocks noGrp="1"/>
          </p:cNvSpPr>
          <p:nvPr>
            <p:ph idx="1"/>
          </p:nvPr>
        </p:nvSpPr>
        <p:spPr>
          <a:xfrm>
            <a:off x="381000" y="2057401"/>
            <a:ext cx="8229600" cy="4267200"/>
          </a:xfrm>
        </p:spPr>
        <p:txBody>
          <a:bodyPr>
            <a:normAutofit/>
          </a:bodyPr>
          <a:lstStyle/>
          <a:p>
            <a:r>
              <a:rPr lang="en-US" sz="3600" dirty="0" smtClean="0"/>
              <a:t>Davidson Elementary School administrators and teachers use  students’ RIT scores to track progress and growth this school year</a:t>
            </a:r>
          </a:p>
          <a:p>
            <a:r>
              <a:rPr lang="en-US" sz="3600" dirty="0" smtClean="0"/>
              <a:t>Teachers use the information to guide instruction in the classroom</a:t>
            </a:r>
            <a:endParaRPr lang="en-US" sz="3600" dirty="0"/>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accent6">
                    <a:lumMod val="50000"/>
                  </a:schemeClr>
                </a:solidFill>
                <a:latin typeface="Comic Sans MS" pitchFamily="66" charset="0"/>
              </a:rPr>
              <a:t>Parent privileges with MAP</a:t>
            </a:r>
            <a:endParaRPr lang="en-US" sz="4800" b="1" dirty="0">
              <a:solidFill>
                <a:schemeClr val="accent6">
                  <a:lumMod val="50000"/>
                </a:schemeClr>
              </a:solidFill>
              <a:latin typeface="Comic Sans MS" pitchFamily="66" charset="0"/>
            </a:endParaRPr>
          </a:p>
        </p:txBody>
      </p:sp>
      <p:sp>
        <p:nvSpPr>
          <p:cNvPr id="3" name="Content Placeholder 2"/>
          <p:cNvSpPr>
            <a:spLocks noGrp="1"/>
          </p:cNvSpPr>
          <p:nvPr>
            <p:ph idx="1"/>
          </p:nvPr>
        </p:nvSpPr>
        <p:spPr/>
        <p:txBody>
          <a:bodyPr/>
          <a:lstStyle/>
          <a:p>
            <a:r>
              <a:rPr lang="en-US" dirty="0" smtClean="0"/>
              <a:t>Parents may not directly contact NWEA regarding student information per FERPA (Federal Educational Rights and Privacy Act)</a:t>
            </a:r>
          </a:p>
          <a:p>
            <a:r>
              <a:rPr lang="en-US" dirty="0" smtClean="0"/>
              <a:t>Parents are allowed to discuss their child’s assessment results with the school administrators and classroom teachers</a:t>
            </a:r>
          </a:p>
          <a:p>
            <a:r>
              <a:rPr lang="en-US" dirty="0" smtClean="0"/>
              <a:t>Davidson Elementary encourages parents to be in the know and track their child’s growth</a:t>
            </a:r>
            <a:endParaRPr lang="en-US" dirty="0"/>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 Image.PNG"/>
          <p:cNvPicPr>
            <a:picLocks noChangeAspect="1"/>
          </p:cNvPicPr>
          <p:nvPr/>
        </p:nvPicPr>
        <p:blipFill>
          <a:blip r:embed="rId2" cstate="print"/>
          <a:srcRect t="12222"/>
          <a:stretch>
            <a:fillRect/>
          </a:stretch>
        </p:blipFill>
        <p:spPr>
          <a:xfrm>
            <a:off x="0" y="838200"/>
            <a:ext cx="9144000" cy="60198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6000"/>
          </a:xfrm>
        </p:spPr>
        <p:txBody>
          <a:bodyPr>
            <a:normAutofit fontScale="90000"/>
          </a:bodyPr>
          <a:lstStyle/>
          <a:p>
            <a:r>
              <a:rPr lang="en-US" dirty="0" smtClean="0">
                <a:solidFill>
                  <a:srgbClr val="00B050"/>
                </a:solidFill>
                <a:latin typeface="Harlow Solid Italic" panose="04030604020F02020D02" pitchFamily="82" charset="0"/>
              </a:rPr>
              <a:t>Parents, you should be familiar with the previous slide as it relates to your child. Please, never hesitate to contact your child’s teacher to discuss his/her </a:t>
            </a:r>
            <a:r>
              <a:rPr lang="en-US" dirty="0" smtClean="0">
                <a:solidFill>
                  <a:srgbClr val="00B050"/>
                </a:solidFill>
                <a:latin typeface="Arial Black" panose="020B0A04020102020204" pitchFamily="34" charset="0"/>
              </a:rPr>
              <a:t>MAP</a:t>
            </a:r>
            <a:r>
              <a:rPr lang="en-US" dirty="0" smtClean="0">
                <a:solidFill>
                  <a:srgbClr val="00B050"/>
                </a:solidFill>
                <a:latin typeface="Harlow Solid Italic" panose="04030604020F02020D02" pitchFamily="82" charset="0"/>
              </a:rPr>
              <a:t> data at anytime during the school year. Administration is also available by appointment to further discuss your child’s success in </a:t>
            </a:r>
            <a:r>
              <a:rPr lang="en-US" dirty="0" smtClean="0">
                <a:solidFill>
                  <a:srgbClr val="00B050"/>
                </a:solidFill>
                <a:latin typeface="Arial Black" panose="020B0A04020102020204" pitchFamily="34" charset="0"/>
              </a:rPr>
              <a:t>MAP</a:t>
            </a:r>
            <a:r>
              <a:rPr lang="en-US" dirty="0" smtClean="0">
                <a:solidFill>
                  <a:srgbClr val="00B050"/>
                </a:solidFill>
                <a:latin typeface="Harlow Solid Italic" panose="04030604020F02020D02" pitchFamily="82" charset="0"/>
              </a:rPr>
              <a:t>.</a:t>
            </a:r>
            <a:endParaRPr lang="en-US" dirty="0">
              <a:solidFill>
                <a:srgbClr val="00B050"/>
              </a:solidFill>
              <a:latin typeface="Harlow Solid Italic" panose="04030604020F02020D02" pitchFamily="82" charset="0"/>
            </a:endParaRPr>
          </a:p>
        </p:txBody>
      </p:sp>
    </p:spTree>
    <p:extLst>
      <p:ext uri="{BB962C8B-B14F-4D97-AF65-F5344CB8AC3E}">
        <p14:creationId xmlns:p14="http://schemas.microsoft.com/office/powerpoint/2010/main" val="66312024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7391400" cy="4216539"/>
          </a:xfrm>
          <a:prstGeom prst="rect">
            <a:avLst/>
          </a:prstGeom>
        </p:spPr>
        <p:txBody>
          <a:bodyPr wrap="square">
            <a:spAutoFit/>
          </a:bodyPr>
          <a:lstStyle/>
          <a:p>
            <a:pPr algn="ctr"/>
            <a:r>
              <a:rPr lang="en-US" sz="6000" dirty="0" smtClean="0">
                <a:latin typeface="Albertus Extra Bold" pitchFamily="34" charset="0"/>
              </a:rPr>
              <a:t>MAP</a:t>
            </a:r>
          </a:p>
          <a:p>
            <a:pPr algn="ctr"/>
            <a:r>
              <a:rPr lang="en-US" sz="8800" b="1" u="sng" dirty="0" smtClean="0">
                <a:solidFill>
                  <a:srgbClr val="0070C0"/>
                </a:solidFill>
                <a:latin typeface="Albertus Extra Bold" pitchFamily="34" charset="0"/>
              </a:rPr>
              <a:t>Reading 3D</a:t>
            </a:r>
          </a:p>
          <a:p>
            <a:pPr algn="ctr"/>
            <a:r>
              <a:rPr lang="en-US" sz="6000" dirty="0" err="1" smtClean="0">
                <a:latin typeface="Albertus Extra Bold" pitchFamily="34" charset="0"/>
              </a:rPr>
              <a:t>CogAT</a:t>
            </a:r>
            <a:endParaRPr lang="en-US" sz="6000" dirty="0" smtClean="0">
              <a:latin typeface="Albertus Extra Bold" pitchFamily="34" charset="0"/>
            </a:endParaRPr>
          </a:p>
          <a:p>
            <a:pPr algn="ctr"/>
            <a:r>
              <a:rPr lang="en-US" sz="6000" dirty="0" smtClean="0">
                <a:latin typeface="Albertus Extra Bold" pitchFamily="34" charset="0"/>
              </a:rPr>
              <a:t>EOGs</a:t>
            </a:r>
            <a:endParaRPr lang="en-US" sz="6000" dirty="0">
              <a:latin typeface="Albertus Extra Bold"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676400"/>
          </a:xfrm>
        </p:spPr>
        <p:txBody>
          <a:bodyPr>
            <a:noAutofit/>
          </a:bodyPr>
          <a:lstStyle/>
          <a:p>
            <a:r>
              <a:rPr lang="en-US" sz="9600" b="1" dirty="0" smtClean="0">
                <a:solidFill>
                  <a:srgbClr val="0070C0"/>
                </a:solidFill>
                <a:latin typeface="Albertus Extra Bold" pitchFamily="34" charset="0"/>
              </a:rPr>
              <a:t>Reading 3D</a:t>
            </a:r>
          </a:p>
        </p:txBody>
      </p:sp>
      <p:sp>
        <p:nvSpPr>
          <p:cNvPr id="3" name="Content Placeholder 2"/>
          <p:cNvSpPr>
            <a:spLocks noGrp="1"/>
          </p:cNvSpPr>
          <p:nvPr>
            <p:ph idx="1"/>
          </p:nvPr>
        </p:nvSpPr>
        <p:spPr>
          <a:xfrm>
            <a:off x="457200" y="2057400"/>
            <a:ext cx="8229600" cy="4525963"/>
          </a:xfrm>
        </p:spPr>
        <p:txBody>
          <a:bodyPr>
            <a:normAutofit/>
          </a:bodyPr>
          <a:lstStyle/>
          <a:p>
            <a:pPr algn="ctr">
              <a:buNone/>
            </a:pPr>
            <a:r>
              <a:rPr lang="en-US" sz="4000" b="1" dirty="0" smtClean="0">
                <a:latin typeface="Baskerville Old Face" pitchFamily="18" charset="0"/>
              </a:rPr>
              <a:t>What is Reading 3D?</a:t>
            </a:r>
          </a:p>
          <a:p>
            <a:pPr algn="ctr">
              <a:buNone/>
            </a:pPr>
            <a:endParaRPr lang="en-US" sz="4000" b="1" dirty="0" smtClean="0">
              <a:latin typeface="Baskerville Old Face" pitchFamily="18" charset="0"/>
            </a:endParaRPr>
          </a:p>
          <a:p>
            <a:pPr algn="ctr">
              <a:buNone/>
            </a:pPr>
            <a:r>
              <a:rPr lang="en-US" sz="4000" b="1" dirty="0" smtClean="0">
                <a:latin typeface="Baskerville Old Face" pitchFamily="18" charset="0"/>
              </a:rPr>
              <a:t>When are Reading 3D assessments given?</a:t>
            </a:r>
          </a:p>
          <a:p>
            <a:pPr algn="ctr">
              <a:buNone/>
            </a:pPr>
            <a:endParaRPr lang="en-US" sz="4000" b="1" dirty="0">
              <a:latin typeface="Baskerville Old Face" pitchFamily="18" charset="0"/>
            </a:endParaRPr>
          </a:p>
          <a:p>
            <a:pPr algn="ctr">
              <a:buNone/>
            </a:pPr>
            <a:r>
              <a:rPr lang="en-US" sz="4000" b="1" dirty="0" smtClean="0">
                <a:latin typeface="Baskerville Old Face" pitchFamily="18" charset="0"/>
              </a:rPr>
              <a:t>What is the purpose of Reading 3D?</a:t>
            </a:r>
            <a:endParaRPr lang="en-US" sz="4000" b="1" dirty="0">
              <a:latin typeface="Baskerville Old Face" pitchFamily="18" charset="0"/>
            </a:endParaRPr>
          </a:p>
        </p:txBody>
      </p:sp>
    </p:spTree>
  </p:cSld>
  <p:clrMapOvr>
    <a:masterClrMapping/>
  </p:clrMapOvr>
  <p:transition spd="slow">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799"/>
          </a:xfrm>
        </p:spPr>
        <p:txBody>
          <a:bodyPr>
            <a:noAutofit/>
          </a:bodyPr>
          <a:lstStyle/>
          <a:p>
            <a:r>
              <a:rPr lang="en-US" sz="6600" dirty="0" smtClean="0">
                <a:solidFill>
                  <a:srgbClr val="0070C0"/>
                </a:solidFill>
              </a:rPr>
              <a:t>What is Reading 3D?</a:t>
            </a:r>
            <a:endParaRPr lang="en-US" sz="6600" dirty="0">
              <a:solidFill>
                <a:srgbClr val="0070C0"/>
              </a:solidFill>
            </a:endParaRPr>
          </a:p>
        </p:txBody>
      </p:sp>
      <p:sp>
        <p:nvSpPr>
          <p:cNvPr id="3" name="Subtitle 2"/>
          <p:cNvSpPr>
            <a:spLocks noGrp="1"/>
          </p:cNvSpPr>
          <p:nvPr>
            <p:ph type="subTitle" idx="1"/>
          </p:nvPr>
        </p:nvSpPr>
        <p:spPr>
          <a:xfrm>
            <a:off x="228600" y="1295400"/>
            <a:ext cx="8610600" cy="5257800"/>
          </a:xfrm>
        </p:spPr>
        <p:txBody>
          <a:bodyPr>
            <a:normAutofit lnSpcReduction="10000"/>
          </a:bodyPr>
          <a:lstStyle/>
          <a:p>
            <a:pPr algn="l">
              <a:buFont typeface="Arial" pitchFamily="34" charset="0"/>
              <a:buChar char="•"/>
            </a:pPr>
            <a:r>
              <a:rPr lang="en-US" sz="2500" dirty="0" smtClean="0">
                <a:solidFill>
                  <a:schemeClr val="tx1"/>
                </a:solidFill>
              </a:rPr>
              <a:t>Reading </a:t>
            </a:r>
            <a:r>
              <a:rPr lang="en-US" sz="2500" dirty="0">
                <a:solidFill>
                  <a:schemeClr val="tx1"/>
                </a:solidFill>
              </a:rPr>
              <a:t>3D is a reading </a:t>
            </a:r>
            <a:r>
              <a:rPr lang="en-US" sz="2500" dirty="0" smtClean="0">
                <a:solidFill>
                  <a:schemeClr val="tx1"/>
                </a:solidFill>
              </a:rPr>
              <a:t>record (running record) </a:t>
            </a:r>
            <a:r>
              <a:rPr lang="en-US" sz="2500" dirty="0">
                <a:solidFill>
                  <a:schemeClr val="tx1"/>
                </a:solidFill>
              </a:rPr>
              <a:t>on a handheld </a:t>
            </a:r>
            <a:r>
              <a:rPr lang="en-US" sz="2500" dirty="0" smtClean="0">
                <a:solidFill>
                  <a:schemeClr val="tx1"/>
                </a:solidFill>
              </a:rPr>
              <a:t>device (</a:t>
            </a:r>
            <a:r>
              <a:rPr lang="en-US" sz="2500" dirty="0" err="1" smtClean="0">
                <a:solidFill>
                  <a:schemeClr val="tx1"/>
                </a:solidFill>
              </a:rPr>
              <a:t>ipads</a:t>
            </a:r>
            <a:r>
              <a:rPr lang="en-US" sz="2500" dirty="0" smtClean="0">
                <a:solidFill>
                  <a:schemeClr val="tx1"/>
                </a:solidFill>
              </a:rPr>
              <a:t>).</a:t>
            </a:r>
          </a:p>
          <a:p>
            <a:pPr algn="l">
              <a:buFont typeface="Arial" pitchFamily="34" charset="0"/>
              <a:buChar char="•"/>
            </a:pPr>
            <a:r>
              <a:rPr lang="en-US" sz="2500" dirty="0" smtClean="0">
                <a:solidFill>
                  <a:schemeClr val="tx1"/>
                </a:solidFill>
              </a:rPr>
              <a:t> </a:t>
            </a:r>
            <a:r>
              <a:rPr lang="en-US" sz="2500" dirty="0">
                <a:solidFill>
                  <a:schemeClr val="tx1"/>
                </a:solidFill>
              </a:rPr>
              <a:t>The instrument balances the assessment of foundational skills with </a:t>
            </a:r>
            <a:r>
              <a:rPr lang="en-US" sz="2500" dirty="0" smtClean="0">
                <a:solidFill>
                  <a:schemeClr val="tx1"/>
                </a:solidFill>
              </a:rPr>
              <a:t>Text, </a:t>
            </a:r>
            <a:r>
              <a:rPr lang="en-US" sz="2500" dirty="0">
                <a:solidFill>
                  <a:schemeClr val="tx1"/>
                </a:solidFill>
              </a:rPr>
              <a:t>Reading and Comprehension (TRC) diagnostics, giving a complete picture of a student’s reading development.  </a:t>
            </a:r>
            <a:endParaRPr lang="en-US" sz="2500" dirty="0" smtClean="0">
              <a:solidFill>
                <a:schemeClr val="tx1"/>
              </a:solidFill>
            </a:endParaRPr>
          </a:p>
          <a:p>
            <a:pPr algn="l">
              <a:buFont typeface="Arial" pitchFamily="34" charset="0"/>
              <a:buChar char="•"/>
            </a:pPr>
            <a:r>
              <a:rPr lang="en-US" sz="2500" dirty="0" smtClean="0">
                <a:solidFill>
                  <a:schemeClr val="tx1"/>
                </a:solidFill>
              </a:rPr>
              <a:t>Teachers </a:t>
            </a:r>
            <a:r>
              <a:rPr lang="en-US" sz="2500" dirty="0">
                <a:solidFill>
                  <a:schemeClr val="tx1"/>
                </a:solidFill>
              </a:rPr>
              <a:t>administer the TRC to collect a variety of reading and comprehension information.  The assessment involves a child reading a passage from a leveled reader to combine quick indications of early skill development with deep observations of students’ interactions with authentic texts. </a:t>
            </a:r>
            <a:endParaRPr lang="en-US" sz="2500" dirty="0" smtClean="0">
              <a:solidFill>
                <a:schemeClr val="tx1"/>
              </a:solidFill>
            </a:endParaRPr>
          </a:p>
          <a:p>
            <a:pPr algn="l">
              <a:buFont typeface="Arial" pitchFamily="34" charset="0"/>
              <a:buChar char="•"/>
            </a:pPr>
            <a:r>
              <a:rPr lang="en-US" sz="2500" dirty="0" smtClean="0">
                <a:solidFill>
                  <a:schemeClr val="tx1"/>
                </a:solidFill>
              </a:rPr>
              <a:t>Reading </a:t>
            </a:r>
            <a:r>
              <a:rPr lang="en-US" sz="2500" dirty="0">
                <a:solidFill>
                  <a:schemeClr val="tx1"/>
                </a:solidFill>
              </a:rPr>
              <a:t>3D is intended to be used for grades K-5</a:t>
            </a:r>
            <a:r>
              <a:rPr lang="en-US" sz="2500" dirty="0" smtClean="0">
                <a:solidFill>
                  <a:schemeClr val="tx1"/>
                </a:solidFill>
              </a:rPr>
              <a:t>. (DES, K-3) </a:t>
            </a:r>
            <a:r>
              <a:rPr lang="en-US" sz="2500" dirty="0">
                <a:solidFill>
                  <a:schemeClr val="tx1"/>
                </a:solidFill>
              </a:rPr>
              <a:t>The assessment can be used for both determining benchmarks and for progress monitoring.  </a:t>
            </a:r>
            <a:endParaRPr lang="en-US" sz="2500" dirty="0" smtClean="0">
              <a:solidFill>
                <a:schemeClr val="tx1"/>
              </a:solidFill>
            </a:endParaRPr>
          </a:p>
          <a:p>
            <a:endParaRPr lang="en-US" b="1" dirty="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When are Reading 3D assessments given?</a:t>
            </a:r>
            <a:endParaRPr lang="en-US" sz="3600" b="1" dirty="0">
              <a:solidFill>
                <a:srgbClr val="0070C0"/>
              </a:solidFill>
            </a:endParaRPr>
          </a:p>
        </p:txBody>
      </p:sp>
      <p:sp>
        <p:nvSpPr>
          <p:cNvPr id="3" name="Content Placeholder 2"/>
          <p:cNvSpPr>
            <a:spLocks noGrp="1"/>
          </p:cNvSpPr>
          <p:nvPr>
            <p:ph idx="1"/>
          </p:nvPr>
        </p:nvSpPr>
        <p:spPr/>
        <p:txBody>
          <a:bodyPr/>
          <a:lstStyle/>
          <a:p>
            <a:pPr>
              <a:buFontTx/>
              <a:buChar char="-"/>
            </a:pPr>
            <a:r>
              <a:rPr lang="en-US" sz="2400" dirty="0" smtClean="0"/>
              <a:t>Window # 1 </a:t>
            </a:r>
            <a:r>
              <a:rPr lang="en-US" sz="2400" dirty="0" smtClean="0"/>
              <a:t>September 9 – October 1, 2014</a:t>
            </a:r>
            <a:endParaRPr lang="en-US" sz="2400" dirty="0" smtClean="0"/>
          </a:p>
          <a:p>
            <a:pPr>
              <a:buFontTx/>
              <a:buChar char="-"/>
            </a:pPr>
            <a:r>
              <a:rPr lang="en-US" sz="2400" dirty="0" smtClean="0"/>
              <a:t>Window # 2 </a:t>
            </a:r>
            <a:r>
              <a:rPr lang="en-US" sz="2400" dirty="0" smtClean="0"/>
              <a:t>January 7 – January 30, 2015</a:t>
            </a:r>
            <a:endParaRPr lang="en-US" sz="2400" dirty="0" smtClean="0"/>
          </a:p>
          <a:p>
            <a:pPr>
              <a:buFontTx/>
              <a:buChar char="-"/>
            </a:pPr>
            <a:r>
              <a:rPr lang="en-US" sz="2400" dirty="0" smtClean="0"/>
              <a:t>Window #3 </a:t>
            </a:r>
            <a:r>
              <a:rPr lang="en-US" sz="2400" dirty="0" smtClean="0"/>
              <a:t>April 27 – May 15, 2015</a:t>
            </a:r>
            <a:endParaRPr lang="en-US" sz="2400" dirty="0" smtClean="0"/>
          </a:p>
          <a:p>
            <a:pPr>
              <a:buFontTx/>
              <a:buChar char="-"/>
            </a:pPr>
            <a:endParaRPr lang="en-US" sz="2400" dirty="0"/>
          </a:p>
          <a:p>
            <a:pPr>
              <a:buFontTx/>
              <a:buChar char="-"/>
            </a:pPr>
            <a:r>
              <a:rPr lang="en-US" sz="1800" dirty="0" smtClean="0"/>
              <a:t>Window #1 is to take place within 15 consecutive school days, during days 1-25 of the school year.</a:t>
            </a:r>
          </a:p>
          <a:p>
            <a:pPr>
              <a:buFontTx/>
              <a:buChar char="-"/>
            </a:pPr>
            <a:r>
              <a:rPr lang="en-US" sz="1800" dirty="0" smtClean="0"/>
              <a:t>Window # 2 is to take place within 15 consecutive school days, during days 80-105 of the school year.</a:t>
            </a:r>
          </a:p>
          <a:p>
            <a:pPr>
              <a:buFontTx/>
              <a:buChar char="-"/>
            </a:pPr>
            <a:r>
              <a:rPr lang="en-US" sz="1800" dirty="0" smtClean="0"/>
              <a:t>Window #3 is to take place within 15 consecutive school days, during days 150-180 of the school year. </a:t>
            </a:r>
          </a:p>
          <a:p>
            <a:pPr>
              <a:buFontTx/>
              <a:buChar char="-"/>
            </a:pPr>
            <a:endParaRPr lang="en-US" sz="1800" dirty="0"/>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0070C0"/>
                </a:solidFill>
              </a:rPr>
              <a:t>What is the purpose of Reading 3D?</a:t>
            </a:r>
            <a:endParaRPr lang="en-US" sz="4000" b="1" dirty="0">
              <a:solidFill>
                <a:srgbClr val="0070C0"/>
              </a:solidFill>
            </a:endParaRPr>
          </a:p>
        </p:txBody>
      </p:sp>
      <p:sp>
        <p:nvSpPr>
          <p:cNvPr id="3" name="Content Placeholder 2"/>
          <p:cNvSpPr>
            <a:spLocks noGrp="1"/>
          </p:cNvSpPr>
          <p:nvPr>
            <p:ph idx="1"/>
          </p:nvPr>
        </p:nvSpPr>
        <p:spPr/>
        <p:txBody>
          <a:bodyPr>
            <a:normAutofit fontScale="70000" lnSpcReduction="20000"/>
          </a:bodyPr>
          <a:lstStyle/>
          <a:p>
            <a:r>
              <a:rPr lang="en-US" dirty="0" smtClean="0"/>
              <a:t>Reading 3D is intended to be used for grades K-5.  The assessment can be used for both determining benchmarks and for progress monitoring.  A series of charts are provided for teachers from the assessments to provide data for grouping and to aid in instructional decision making.</a:t>
            </a:r>
          </a:p>
          <a:p>
            <a:r>
              <a:rPr lang="en-US" dirty="0" smtClean="0"/>
              <a:t> Home Connection is an add-on module that supports educators’ efforts to encourage parent involvement in their children’s education.  </a:t>
            </a:r>
          </a:p>
          <a:p>
            <a:r>
              <a:rPr lang="en-US" dirty="0" smtClean="0"/>
              <a:t>The home connection piece enables parents to:</a:t>
            </a:r>
          </a:p>
          <a:p>
            <a:pPr lvl="1"/>
            <a:r>
              <a:rPr lang="en-US" i="1" dirty="0" smtClean="0"/>
              <a:t> be aware of the school’s assessment schedule,</a:t>
            </a:r>
          </a:p>
          <a:p>
            <a:pPr lvl="1"/>
            <a:r>
              <a:rPr lang="en-US" i="1" dirty="0" smtClean="0"/>
              <a:t>quickly reference the latest benchmark scores with graphical depictions</a:t>
            </a:r>
          </a:p>
          <a:p>
            <a:pPr lvl="1"/>
            <a:r>
              <a:rPr lang="en-US" i="1" dirty="0" smtClean="0"/>
              <a:t>understand assessment measures with clear, understandable terms</a:t>
            </a:r>
          </a:p>
          <a:p>
            <a:pPr lvl="1"/>
            <a:r>
              <a:rPr lang="en-US" i="1" dirty="0" smtClean="0"/>
              <a:t> understand specific details about a child’s strengths and weaknesses</a:t>
            </a:r>
            <a:r>
              <a:rPr lang="en-US" sz="3600" i="1" dirty="0" smtClean="0"/>
              <a:t>.</a:t>
            </a:r>
          </a:p>
          <a:p>
            <a:endParaRPr lang="en-US" dirty="0"/>
          </a:p>
        </p:txBody>
      </p:sp>
    </p:spTree>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620000" cy="5078313"/>
          </a:xfrm>
          <a:prstGeom prst="rect">
            <a:avLst/>
          </a:prstGeom>
        </p:spPr>
        <p:txBody>
          <a:bodyPr wrap="square">
            <a:spAutoFit/>
          </a:bodyPr>
          <a:lstStyle/>
          <a:p>
            <a:pPr algn="ctr"/>
            <a:r>
              <a:rPr lang="en-US" sz="6000" dirty="0" smtClean="0">
                <a:latin typeface="Albertus Extra Bold" pitchFamily="34" charset="0"/>
              </a:rPr>
              <a:t>MAP</a:t>
            </a:r>
          </a:p>
          <a:p>
            <a:pPr algn="ctr"/>
            <a:r>
              <a:rPr lang="en-US" sz="6000" dirty="0" smtClean="0">
                <a:latin typeface="Albertus Extra Bold" pitchFamily="34" charset="0"/>
              </a:rPr>
              <a:t>Reading 3D</a:t>
            </a:r>
          </a:p>
          <a:p>
            <a:pPr algn="ctr"/>
            <a:r>
              <a:rPr lang="en-US" sz="14400" b="1" u="sng" dirty="0" err="1" smtClean="0">
                <a:solidFill>
                  <a:srgbClr val="0070C0"/>
                </a:solidFill>
                <a:latin typeface="Albertus Extra Bold" pitchFamily="34" charset="0"/>
              </a:rPr>
              <a:t>CogAT</a:t>
            </a:r>
            <a:endParaRPr lang="en-US" sz="14400" b="1" u="sng" dirty="0" smtClean="0">
              <a:solidFill>
                <a:srgbClr val="0070C0"/>
              </a:solidFill>
              <a:latin typeface="Albertus Extra Bold" pitchFamily="34" charset="0"/>
            </a:endParaRPr>
          </a:p>
          <a:p>
            <a:pPr algn="ctr"/>
            <a:r>
              <a:rPr lang="en-US" sz="6000" dirty="0" smtClean="0">
                <a:latin typeface="Albertus Extra Bold" pitchFamily="34" charset="0"/>
              </a:rPr>
              <a:t>EOGs</a:t>
            </a:r>
            <a:endParaRPr lang="en-US" sz="6000" dirty="0">
              <a:latin typeface="Albertus Extra Bold" pitchFamily="34" charset="0"/>
            </a:endParaRPr>
          </a:p>
        </p:txBody>
      </p:sp>
    </p:spTree>
  </p:cSld>
  <p:clrMapOvr>
    <a:masterClrMapping/>
  </p:clrMapOvr>
  <p:transition spd="slow">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Autofit/>
          </a:bodyPr>
          <a:lstStyle/>
          <a:p>
            <a:r>
              <a:rPr lang="en-US" sz="5400" b="1" dirty="0" smtClean="0">
                <a:solidFill>
                  <a:srgbClr val="C00000"/>
                </a:solidFill>
                <a:latin typeface="Bradley Hand ITC" pitchFamily="66" charset="0"/>
              </a:rPr>
              <a:t>Information parents need to know about:</a:t>
            </a:r>
            <a:endParaRPr lang="en-US" sz="5400" b="1" dirty="0">
              <a:solidFill>
                <a:srgbClr val="C00000"/>
              </a:solidFill>
              <a:latin typeface="Bradley Hand ITC" pitchFamily="66" charset="0"/>
            </a:endParaRPr>
          </a:p>
        </p:txBody>
      </p:sp>
      <p:sp>
        <p:nvSpPr>
          <p:cNvPr id="3" name="Subtitle 2"/>
          <p:cNvSpPr>
            <a:spLocks noGrp="1"/>
          </p:cNvSpPr>
          <p:nvPr>
            <p:ph type="subTitle" idx="1"/>
          </p:nvPr>
        </p:nvSpPr>
        <p:spPr>
          <a:xfrm>
            <a:off x="1371600" y="1981200"/>
            <a:ext cx="6400800" cy="4419600"/>
          </a:xfrm>
        </p:spPr>
        <p:txBody>
          <a:bodyPr>
            <a:noAutofit/>
          </a:bodyPr>
          <a:lstStyle/>
          <a:p>
            <a:r>
              <a:rPr lang="en-US" sz="6000" b="1" dirty="0" smtClean="0">
                <a:solidFill>
                  <a:srgbClr val="0070C0"/>
                </a:solidFill>
                <a:latin typeface="Albertus Extra Bold" pitchFamily="34" charset="0"/>
              </a:rPr>
              <a:t>MAP</a:t>
            </a:r>
          </a:p>
          <a:p>
            <a:r>
              <a:rPr lang="en-US" sz="6000" b="1" dirty="0" smtClean="0">
                <a:solidFill>
                  <a:srgbClr val="0070C0"/>
                </a:solidFill>
                <a:latin typeface="Albertus Extra Bold" pitchFamily="34" charset="0"/>
              </a:rPr>
              <a:t>Reading 3D</a:t>
            </a:r>
          </a:p>
          <a:p>
            <a:r>
              <a:rPr lang="en-US" sz="6000" b="1" dirty="0" err="1" smtClean="0">
                <a:solidFill>
                  <a:srgbClr val="0070C0"/>
                </a:solidFill>
                <a:latin typeface="Albertus Extra Bold" pitchFamily="34" charset="0"/>
              </a:rPr>
              <a:t>CogAT</a:t>
            </a:r>
            <a:endParaRPr lang="en-US" sz="6000" b="1" dirty="0" smtClean="0">
              <a:solidFill>
                <a:srgbClr val="0070C0"/>
              </a:solidFill>
              <a:latin typeface="Albertus Extra Bold" pitchFamily="34" charset="0"/>
            </a:endParaRPr>
          </a:p>
          <a:p>
            <a:r>
              <a:rPr lang="en-US" sz="6000" b="1" dirty="0" smtClean="0">
                <a:solidFill>
                  <a:srgbClr val="0070C0"/>
                </a:solidFill>
                <a:latin typeface="Albertus Extra Bold" pitchFamily="34" charset="0"/>
              </a:rPr>
              <a:t>EOGs</a:t>
            </a:r>
            <a:endParaRPr lang="en-US" sz="6000" b="1" dirty="0">
              <a:solidFill>
                <a:srgbClr val="0070C0"/>
              </a:solidFill>
              <a:latin typeface="Albertus Extra Bold" pitchFamily="34" charset="0"/>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676400"/>
          </a:xfrm>
        </p:spPr>
        <p:txBody>
          <a:bodyPr>
            <a:noAutofit/>
          </a:bodyPr>
          <a:lstStyle/>
          <a:p>
            <a:r>
              <a:rPr lang="en-US" sz="9600" b="1" dirty="0" err="1" smtClean="0">
                <a:solidFill>
                  <a:srgbClr val="0070C0"/>
                </a:solidFill>
                <a:latin typeface="Albertus Extra Bold" pitchFamily="34" charset="0"/>
              </a:rPr>
              <a:t>CogAT</a:t>
            </a:r>
            <a:endParaRPr lang="en-US" sz="9600" b="1" dirty="0" smtClean="0">
              <a:solidFill>
                <a:srgbClr val="0070C0"/>
              </a:solidFill>
              <a:latin typeface="Albertus Extra Bold" pitchFamily="34" charset="0"/>
            </a:endParaRPr>
          </a:p>
        </p:txBody>
      </p:sp>
      <p:sp>
        <p:nvSpPr>
          <p:cNvPr id="3" name="Content Placeholder 2"/>
          <p:cNvSpPr>
            <a:spLocks noGrp="1"/>
          </p:cNvSpPr>
          <p:nvPr>
            <p:ph idx="1"/>
          </p:nvPr>
        </p:nvSpPr>
        <p:spPr>
          <a:xfrm>
            <a:off x="457200" y="2057400"/>
            <a:ext cx="8229600" cy="4525963"/>
          </a:xfrm>
        </p:spPr>
        <p:txBody>
          <a:bodyPr>
            <a:normAutofit/>
          </a:bodyPr>
          <a:lstStyle/>
          <a:p>
            <a:pPr algn="ctr">
              <a:buNone/>
            </a:pPr>
            <a:r>
              <a:rPr lang="en-US" sz="4000" b="1" dirty="0" smtClean="0">
                <a:latin typeface="Baskerville Old Face" pitchFamily="18" charset="0"/>
              </a:rPr>
              <a:t>What is </a:t>
            </a:r>
            <a:r>
              <a:rPr lang="en-US" sz="4000" b="1" dirty="0" err="1" smtClean="0">
                <a:latin typeface="Baskerville Old Face" pitchFamily="18" charset="0"/>
              </a:rPr>
              <a:t>CogAT</a:t>
            </a:r>
            <a:r>
              <a:rPr lang="en-US" sz="4000" b="1" dirty="0" smtClean="0">
                <a:latin typeface="Baskerville Old Face" pitchFamily="18" charset="0"/>
              </a:rPr>
              <a:t>?</a:t>
            </a:r>
          </a:p>
          <a:p>
            <a:pPr algn="ctr">
              <a:buNone/>
            </a:pPr>
            <a:endParaRPr lang="en-US" sz="4000" b="1" dirty="0" smtClean="0">
              <a:latin typeface="Baskerville Old Face" pitchFamily="18" charset="0"/>
            </a:endParaRPr>
          </a:p>
          <a:p>
            <a:pPr algn="ctr">
              <a:buNone/>
            </a:pPr>
            <a:r>
              <a:rPr lang="en-US" sz="4000" b="1" dirty="0" smtClean="0">
                <a:latin typeface="Baskerville Old Face" pitchFamily="18" charset="0"/>
              </a:rPr>
              <a:t>When are </a:t>
            </a:r>
            <a:r>
              <a:rPr lang="en-US" sz="4000" b="1" dirty="0" err="1" smtClean="0">
                <a:latin typeface="Baskerville Old Face" pitchFamily="18" charset="0"/>
              </a:rPr>
              <a:t>CogAT</a:t>
            </a:r>
            <a:r>
              <a:rPr lang="en-US" sz="4000" b="1" dirty="0" smtClean="0">
                <a:latin typeface="Baskerville Old Face" pitchFamily="18" charset="0"/>
              </a:rPr>
              <a:t> assessments given?</a:t>
            </a:r>
          </a:p>
          <a:p>
            <a:pPr algn="ctr">
              <a:buNone/>
            </a:pPr>
            <a:endParaRPr lang="en-US" sz="4000" b="1" dirty="0">
              <a:latin typeface="Baskerville Old Face" pitchFamily="18" charset="0"/>
            </a:endParaRPr>
          </a:p>
          <a:p>
            <a:pPr algn="ctr">
              <a:buNone/>
            </a:pPr>
            <a:r>
              <a:rPr lang="en-US" sz="4000" b="1" dirty="0" smtClean="0">
                <a:latin typeface="Baskerville Old Face" pitchFamily="18" charset="0"/>
              </a:rPr>
              <a:t>What is the purpose of </a:t>
            </a:r>
            <a:r>
              <a:rPr lang="en-US" sz="4000" b="1" dirty="0" err="1" smtClean="0">
                <a:latin typeface="Baskerville Old Face" pitchFamily="18" charset="0"/>
              </a:rPr>
              <a:t>CogAT</a:t>
            </a:r>
            <a:r>
              <a:rPr lang="en-US" sz="4000" b="1" dirty="0" smtClean="0">
                <a:latin typeface="Baskerville Old Face" pitchFamily="18" charset="0"/>
              </a:rPr>
              <a:t>?</a:t>
            </a:r>
            <a:endParaRPr lang="en-US" sz="4000" b="1" dirty="0">
              <a:latin typeface="Baskerville Old Face" pitchFamily="18" charset="0"/>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7200" b="1" dirty="0" smtClean="0">
                <a:solidFill>
                  <a:srgbClr val="0070C0"/>
                </a:solidFill>
                <a:latin typeface="Baskerville Old Face" pitchFamily="18" charset="0"/>
              </a:rPr>
              <a:t>What is </a:t>
            </a:r>
            <a:r>
              <a:rPr lang="en-US" sz="7200" b="1" dirty="0" err="1" smtClean="0">
                <a:solidFill>
                  <a:srgbClr val="0070C0"/>
                </a:solidFill>
                <a:latin typeface="Baskerville Old Face" pitchFamily="18" charset="0"/>
              </a:rPr>
              <a:t>CogAT</a:t>
            </a:r>
            <a:r>
              <a:rPr lang="en-US" sz="7200" b="1" dirty="0" smtClean="0">
                <a:solidFill>
                  <a:srgbClr val="0070C0"/>
                </a:solidFill>
                <a:latin typeface="Baskerville Old Face" pitchFamily="18" charset="0"/>
              </a:rPr>
              <a:t>?</a:t>
            </a:r>
          </a:p>
        </p:txBody>
      </p:sp>
      <p:sp>
        <p:nvSpPr>
          <p:cNvPr id="7" name="Content Placeholder 6"/>
          <p:cNvSpPr>
            <a:spLocks noGrp="1"/>
          </p:cNvSpPr>
          <p:nvPr>
            <p:ph idx="1"/>
          </p:nvPr>
        </p:nvSpPr>
        <p:spPr>
          <a:xfrm>
            <a:off x="457200" y="1905000"/>
            <a:ext cx="8229600" cy="4525963"/>
          </a:xfrm>
        </p:spPr>
        <p:txBody>
          <a:bodyPr/>
          <a:lstStyle/>
          <a:p>
            <a:r>
              <a:rPr lang="en-US" sz="4800" b="1" u="sng" dirty="0" smtClean="0"/>
              <a:t>C</a:t>
            </a:r>
            <a:r>
              <a:rPr lang="en-US" sz="4800" dirty="0" smtClean="0"/>
              <a:t>ognitive </a:t>
            </a:r>
            <a:r>
              <a:rPr lang="en-US" sz="4800" b="1" u="sng" dirty="0" smtClean="0"/>
              <a:t>A</a:t>
            </a:r>
            <a:r>
              <a:rPr lang="en-US" sz="4800" dirty="0" smtClean="0"/>
              <a:t>bilities </a:t>
            </a:r>
            <a:r>
              <a:rPr lang="en-US" sz="4800" b="1" u="sng" dirty="0" smtClean="0"/>
              <a:t>T</a:t>
            </a:r>
            <a:r>
              <a:rPr lang="en-US" sz="4800" dirty="0" smtClean="0"/>
              <a:t>est</a:t>
            </a:r>
          </a:p>
          <a:p>
            <a:pPr lvl="1"/>
            <a:r>
              <a:rPr lang="en-US" i="1" dirty="0" smtClean="0"/>
              <a:t>It is an aptitude test used in gifted identification</a:t>
            </a:r>
          </a:p>
          <a:p>
            <a:endParaRPr lang="en-US" dirty="0"/>
          </a:p>
          <a:p>
            <a:r>
              <a:rPr lang="en-US" sz="4800" dirty="0" smtClean="0"/>
              <a:t>Aptitude Test</a:t>
            </a:r>
          </a:p>
          <a:p>
            <a:pPr lvl="1"/>
            <a:r>
              <a:rPr lang="en-US" i="1" dirty="0" smtClean="0"/>
              <a:t>Aptitude measures a student’s potential to perform.  It is NOT an IQ test-which measures a student’s actual intelligence</a:t>
            </a:r>
          </a:p>
          <a:p>
            <a:endParaRPr lang="en-US" dirty="0"/>
          </a:p>
          <a:p>
            <a:endParaRPr lang="en-US" dirty="0"/>
          </a:p>
        </p:txBody>
      </p:sp>
    </p:spTree>
  </p:cSld>
  <p:clrMapOvr>
    <a:masterClrMapping/>
  </p:clrMapOvr>
  <p:transition spd="slow">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4000" b="1" dirty="0" smtClean="0">
                <a:solidFill>
                  <a:srgbClr val="0070C0"/>
                </a:solidFill>
                <a:latin typeface="Baskerville Old Face" pitchFamily="18" charset="0"/>
              </a:rPr>
              <a:t>When are </a:t>
            </a:r>
            <a:r>
              <a:rPr lang="en-US" sz="4000" b="1" dirty="0" err="1" smtClean="0">
                <a:solidFill>
                  <a:srgbClr val="0070C0"/>
                </a:solidFill>
                <a:latin typeface="Baskerville Old Face" pitchFamily="18" charset="0"/>
              </a:rPr>
              <a:t>CogAT</a:t>
            </a:r>
            <a:r>
              <a:rPr lang="en-US" sz="4000" b="1" dirty="0" smtClean="0">
                <a:solidFill>
                  <a:srgbClr val="0070C0"/>
                </a:solidFill>
                <a:latin typeface="Baskerville Old Face" pitchFamily="18" charset="0"/>
              </a:rPr>
              <a:t> assessments given?</a:t>
            </a:r>
          </a:p>
        </p:txBody>
      </p:sp>
      <p:sp>
        <p:nvSpPr>
          <p:cNvPr id="7" name="Content Placeholder 6"/>
          <p:cNvSpPr>
            <a:spLocks noGrp="1"/>
          </p:cNvSpPr>
          <p:nvPr>
            <p:ph idx="1"/>
          </p:nvPr>
        </p:nvSpPr>
        <p:spPr>
          <a:xfrm>
            <a:off x="457200" y="1295400"/>
            <a:ext cx="8229600" cy="4525963"/>
          </a:xfrm>
        </p:spPr>
        <p:txBody>
          <a:bodyPr>
            <a:normAutofit fontScale="92500"/>
          </a:bodyPr>
          <a:lstStyle/>
          <a:p>
            <a:endParaRPr lang="en-US" dirty="0"/>
          </a:p>
          <a:p>
            <a:r>
              <a:rPr lang="en-US" dirty="0" smtClean="0"/>
              <a:t>2</a:t>
            </a:r>
            <a:r>
              <a:rPr lang="en-US" baseline="30000" dirty="0" smtClean="0"/>
              <a:t>nd</a:t>
            </a:r>
            <a:r>
              <a:rPr lang="en-US" dirty="0" smtClean="0"/>
              <a:t> grade screening</a:t>
            </a:r>
          </a:p>
          <a:p>
            <a:pPr lvl="1"/>
            <a:r>
              <a:rPr lang="en-US" i="1" dirty="0" smtClean="0"/>
              <a:t> All 2</a:t>
            </a:r>
            <a:r>
              <a:rPr lang="en-US" i="1" baseline="30000" dirty="0" smtClean="0"/>
              <a:t>nd</a:t>
            </a:r>
            <a:r>
              <a:rPr lang="en-US" i="1" dirty="0" smtClean="0"/>
              <a:t> graders are screened for TD certification using the </a:t>
            </a:r>
            <a:r>
              <a:rPr lang="en-US" b="1" i="1" dirty="0" err="1" smtClean="0">
                <a:solidFill>
                  <a:srgbClr val="0070C0"/>
                </a:solidFill>
              </a:rPr>
              <a:t>CogAT</a:t>
            </a:r>
            <a:r>
              <a:rPr lang="en-US" i="1" dirty="0" smtClean="0"/>
              <a:t> in the fall</a:t>
            </a:r>
          </a:p>
          <a:p>
            <a:endParaRPr lang="en-US" dirty="0"/>
          </a:p>
          <a:p>
            <a:r>
              <a:rPr lang="en-US" dirty="0" smtClean="0"/>
              <a:t>3</a:t>
            </a:r>
            <a:r>
              <a:rPr lang="en-US" baseline="30000" dirty="0" smtClean="0"/>
              <a:t>rd</a:t>
            </a:r>
            <a:r>
              <a:rPr lang="en-US" dirty="0" smtClean="0"/>
              <a:t>-5</a:t>
            </a:r>
            <a:r>
              <a:rPr lang="en-US" baseline="30000" dirty="0" smtClean="0"/>
              <a:t>th</a:t>
            </a:r>
            <a:r>
              <a:rPr lang="en-US" dirty="0" smtClean="0"/>
              <a:t> as needed</a:t>
            </a:r>
          </a:p>
          <a:p>
            <a:pPr lvl="1"/>
            <a:r>
              <a:rPr lang="en-US" i="1" dirty="0" smtClean="0"/>
              <a:t>3</a:t>
            </a:r>
            <a:r>
              <a:rPr lang="en-US" i="1" baseline="30000" dirty="0" smtClean="0"/>
              <a:t>rd</a:t>
            </a:r>
            <a:r>
              <a:rPr lang="en-US" i="1" dirty="0" smtClean="0"/>
              <a:t> -5</a:t>
            </a:r>
            <a:r>
              <a:rPr lang="en-US" i="1" baseline="30000" dirty="0" smtClean="0"/>
              <a:t>th</a:t>
            </a:r>
            <a:r>
              <a:rPr lang="en-US" i="1" dirty="0" smtClean="0"/>
              <a:t> graders are also screened for TD certification using </a:t>
            </a:r>
            <a:r>
              <a:rPr lang="en-US" b="1" i="1" dirty="0" err="1" smtClean="0">
                <a:solidFill>
                  <a:srgbClr val="0070C0"/>
                </a:solidFill>
              </a:rPr>
              <a:t>CogAT</a:t>
            </a:r>
            <a:r>
              <a:rPr lang="en-US" i="1" dirty="0" smtClean="0"/>
              <a:t> if the school-based TD committee determines there is a need beginning in November.</a:t>
            </a:r>
            <a:endParaRPr lang="en-US" i="1" dirty="0"/>
          </a:p>
        </p:txBody>
      </p:sp>
    </p:spTree>
  </p:cSld>
  <p:clrMapOvr>
    <a:masterClrMapping/>
  </p:clrMapOvr>
  <p:transition spd="slow">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4800" b="1" dirty="0" smtClean="0">
                <a:solidFill>
                  <a:srgbClr val="0070C0"/>
                </a:solidFill>
                <a:latin typeface="Baskerville Old Face" pitchFamily="18" charset="0"/>
              </a:rPr>
              <a:t>What is the purpose of </a:t>
            </a:r>
            <a:r>
              <a:rPr lang="en-US" sz="4800" b="1" dirty="0" err="1" smtClean="0">
                <a:solidFill>
                  <a:srgbClr val="0070C0"/>
                </a:solidFill>
                <a:latin typeface="Baskerville Old Face" pitchFamily="18" charset="0"/>
              </a:rPr>
              <a:t>CogAT</a:t>
            </a:r>
            <a:r>
              <a:rPr lang="en-US" sz="4800" b="1" dirty="0" smtClean="0">
                <a:solidFill>
                  <a:srgbClr val="0070C0"/>
                </a:solidFill>
                <a:latin typeface="Baskerville Old Face" pitchFamily="18" charset="0"/>
              </a:rPr>
              <a:t>?</a:t>
            </a:r>
            <a:endParaRPr lang="en-US" sz="4800" b="1" dirty="0">
              <a:solidFill>
                <a:srgbClr val="0070C0"/>
              </a:solidFill>
              <a:latin typeface="Baskerville Old Face" pitchFamily="18" charset="0"/>
            </a:endParaRPr>
          </a:p>
        </p:txBody>
      </p:sp>
      <p:sp>
        <p:nvSpPr>
          <p:cNvPr id="7" name="Content Placeholder 6"/>
          <p:cNvSpPr>
            <a:spLocks noGrp="1"/>
          </p:cNvSpPr>
          <p:nvPr>
            <p:ph idx="1"/>
          </p:nvPr>
        </p:nvSpPr>
        <p:spPr>
          <a:xfrm>
            <a:off x="457200" y="1295400"/>
            <a:ext cx="8229600" cy="4525963"/>
          </a:xfrm>
        </p:spPr>
        <p:txBody>
          <a:bodyPr>
            <a:normAutofit lnSpcReduction="10000"/>
          </a:bodyPr>
          <a:lstStyle/>
          <a:p>
            <a:endParaRPr lang="en-US" dirty="0"/>
          </a:p>
          <a:p>
            <a:r>
              <a:rPr lang="en-US" dirty="0" smtClean="0"/>
              <a:t>Scores used for TD certification</a:t>
            </a:r>
          </a:p>
          <a:p>
            <a:pPr lvl="1"/>
            <a:r>
              <a:rPr lang="en-US" i="1" dirty="0" smtClean="0"/>
              <a:t>Scores from </a:t>
            </a:r>
            <a:r>
              <a:rPr lang="en-US" b="1" i="1" dirty="0" err="1" smtClean="0">
                <a:solidFill>
                  <a:srgbClr val="0070C0"/>
                </a:solidFill>
              </a:rPr>
              <a:t>CogAT</a:t>
            </a:r>
            <a:r>
              <a:rPr lang="en-US" i="1" dirty="0" smtClean="0"/>
              <a:t> are used to determine entry into the TD program.  However, there are a multitude of other uses for the score report. </a:t>
            </a:r>
            <a:endParaRPr lang="en-US" i="1" dirty="0"/>
          </a:p>
          <a:p>
            <a:r>
              <a:rPr lang="en-US" dirty="0" smtClean="0"/>
              <a:t>Insight for classroom teachers</a:t>
            </a:r>
          </a:p>
          <a:p>
            <a:pPr lvl="1"/>
            <a:r>
              <a:rPr lang="en-US" i="1" dirty="0" smtClean="0"/>
              <a:t>The data show students strengths and weaknesses in both verbal and math reasoning and provides recommendations for teachers on how to best challenge and support their students. </a:t>
            </a:r>
            <a:endParaRPr lang="en-US" i="1" dirty="0"/>
          </a:p>
        </p:txBody>
      </p:sp>
    </p:spTree>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382000" cy="5416868"/>
          </a:xfrm>
          <a:prstGeom prst="rect">
            <a:avLst/>
          </a:prstGeom>
        </p:spPr>
        <p:txBody>
          <a:bodyPr wrap="square">
            <a:spAutoFit/>
          </a:bodyPr>
          <a:lstStyle/>
          <a:p>
            <a:pPr algn="ctr"/>
            <a:r>
              <a:rPr lang="en-US" sz="6000" dirty="0" smtClean="0">
                <a:latin typeface="Albertus Extra Bold" pitchFamily="34" charset="0"/>
              </a:rPr>
              <a:t>MAP</a:t>
            </a:r>
          </a:p>
          <a:p>
            <a:pPr algn="ctr"/>
            <a:r>
              <a:rPr lang="en-US" sz="6000" dirty="0" smtClean="0">
                <a:latin typeface="Albertus Extra Bold" pitchFamily="34" charset="0"/>
              </a:rPr>
              <a:t>Reading 3D</a:t>
            </a:r>
          </a:p>
          <a:p>
            <a:pPr algn="ctr"/>
            <a:r>
              <a:rPr lang="en-US" sz="6000" dirty="0" err="1" smtClean="0">
                <a:latin typeface="Albertus Extra Bold" pitchFamily="34" charset="0"/>
              </a:rPr>
              <a:t>CogAT</a:t>
            </a:r>
            <a:endParaRPr lang="en-US" sz="6000" dirty="0" smtClean="0">
              <a:latin typeface="Albertus Extra Bold" pitchFamily="34" charset="0"/>
            </a:endParaRPr>
          </a:p>
          <a:p>
            <a:pPr algn="ctr"/>
            <a:r>
              <a:rPr lang="en-US" sz="16600" b="1" u="sng" dirty="0" smtClean="0">
                <a:solidFill>
                  <a:srgbClr val="0070C0"/>
                </a:solidFill>
                <a:latin typeface="Albertus Extra Bold" pitchFamily="34" charset="0"/>
              </a:rPr>
              <a:t>EOGs</a:t>
            </a:r>
            <a:endParaRPr lang="en-US" sz="16600" b="1" u="sng" dirty="0">
              <a:solidFill>
                <a:srgbClr val="0070C0"/>
              </a:solidFill>
              <a:latin typeface="Albertus Extra Bold" pitchFamily="34" charset="0"/>
            </a:endParaRPr>
          </a:p>
        </p:txBody>
      </p:sp>
    </p:spTree>
  </p:cSld>
  <p:clrMapOvr>
    <a:masterClrMapping/>
  </p:clrMapOvr>
  <p:transition spd="slow">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en-US" sz="7300" b="1" dirty="0" smtClean="0">
                <a:solidFill>
                  <a:srgbClr val="0070C0"/>
                </a:solidFill>
                <a:latin typeface="Albertus Extra Bold" pitchFamily="34" charset="0"/>
              </a:rPr>
              <a:t/>
            </a:r>
            <a:br>
              <a:rPr lang="en-US" sz="7300" b="1" dirty="0" smtClean="0">
                <a:solidFill>
                  <a:srgbClr val="0070C0"/>
                </a:solidFill>
                <a:latin typeface="Albertus Extra Bold" pitchFamily="34" charset="0"/>
              </a:rPr>
            </a:br>
            <a:r>
              <a:rPr lang="en-US" sz="7300" b="1" dirty="0" smtClean="0">
                <a:solidFill>
                  <a:srgbClr val="0070C0"/>
                </a:solidFill>
                <a:latin typeface="Albertus Extra Bold" pitchFamily="34" charset="0"/>
              </a:rPr>
              <a:t>EOGs</a:t>
            </a:r>
            <a:r>
              <a:rPr lang="en-US" sz="9600" b="1" u="sng" dirty="0" smtClean="0">
                <a:solidFill>
                  <a:srgbClr val="0070C0"/>
                </a:solidFill>
                <a:latin typeface="Albertus Extra Bold" pitchFamily="34" charset="0"/>
              </a:rPr>
              <a:t/>
            </a:r>
            <a:br>
              <a:rPr lang="en-US" sz="9600" b="1" u="sng" dirty="0" smtClean="0">
                <a:solidFill>
                  <a:srgbClr val="0070C0"/>
                </a:solidFill>
                <a:latin typeface="Albertus Extra Bold" pitchFamily="34" charset="0"/>
              </a:rPr>
            </a:br>
            <a:endParaRPr lang="en-US" dirty="0"/>
          </a:p>
        </p:txBody>
      </p:sp>
      <p:sp>
        <p:nvSpPr>
          <p:cNvPr id="3" name="Content Placeholder 2"/>
          <p:cNvSpPr>
            <a:spLocks noGrp="1"/>
          </p:cNvSpPr>
          <p:nvPr>
            <p:ph idx="1"/>
          </p:nvPr>
        </p:nvSpPr>
        <p:spPr/>
        <p:txBody>
          <a:bodyPr/>
          <a:lstStyle/>
          <a:p>
            <a:pPr algn="ctr">
              <a:buNone/>
            </a:pPr>
            <a:r>
              <a:rPr lang="en-US" b="1" dirty="0" smtClean="0">
                <a:latin typeface="Baskerville Old Face" pitchFamily="18" charset="0"/>
              </a:rPr>
              <a:t>What are </a:t>
            </a:r>
            <a:r>
              <a:rPr lang="en-US" b="1" dirty="0" smtClean="0">
                <a:solidFill>
                  <a:srgbClr val="0070C0"/>
                </a:solidFill>
                <a:latin typeface="Baskerville Old Face" pitchFamily="18" charset="0"/>
              </a:rPr>
              <a:t>EOGs</a:t>
            </a:r>
            <a:r>
              <a:rPr lang="en-US" b="1" dirty="0" smtClean="0">
                <a:latin typeface="Baskerville Old Face" pitchFamily="18" charset="0"/>
              </a:rPr>
              <a:t>?</a:t>
            </a:r>
          </a:p>
          <a:p>
            <a:pPr algn="ctr">
              <a:buNone/>
            </a:pPr>
            <a:endParaRPr lang="en-US" b="1" dirty="0" smtClean="0">
              <a:latin typeface="Baskerville Old Face" pitchFamily="18" charset="0"/>
            </a:endParaRPr>
          </a:p>
          <a:p>
            <a:pPr algn="ctr">
              <a:buNone/>
            </a:pPr>
            <a:r>
              <a:rPr lang="en-US" b="1" dirty="0" smtClean="0">
                <a:latin typeface="Baskerville Old Face" pitchFamily="18" charset="0"/>
              </a:rPr>
              <a:t>When are </a:t>
            </a:r>
            <a:r>
              <a:rPr lang="en-US" b="1" dirty="0" smtClean="0">
                <a:solidFill>
                  <a:srgbClr val="0070C0"/>
                </a:solidFill>
                <a:latin typeface="Baskerville Old Face" pitchFamily="18" charset="0"/>
              </a:rPr>
              <a:t>EOG</a:t>
            </a:r>
            <a:r>
              <a:rPr lang="en-US" b="1" dirty="0" smtClean="0">
                <a:latin typeface="Baskerville Old Face" pitchFamily="18" charset="0"/>
              </a:rPr>
              <a:t> assessments given?</a:t>
            </a:r>
          </a:p>
          <a:p>
            <a:pPr algn="ctr">
              <a:buNone/>
            </a:pPr>
            <a:endParaRPr lang="en-US" b="1" dirty="0" smtClean="0">
              <a:latin typeface="Baskerville Old Face" pitchFamily="18" charset="0"/>
            </a:endParaRPr>
          </a:p>
          <a:p>
            <a:pPr algn="ctr">
              <a:buNone/>
            </a:pPr>
            <a:r>
              <a:rPr lang="en-US" b="1" dirty="0" smtClean="0">
                <a:latin typeface="Baskerville Old Face" pitchFamily="18" charset="0"/>
              </a:rPr>
              <a:t>What is the purpose of </a:t>
            </a:r>
            <a:r>
              <a:rPr lang="en-US" b="1" dirty="0" smtClean="0">
                <a:solidFill>
                  <a:srgbClr val="0070C0"/>
                </a:solidFill>
                <a:latin typeface="Baskerville Old Face" pitchFamily="18" charset="0"/>
              </a:rPr>
              <a:t>EOGs</a:t>
            </a:r>
            <a:r>
              <a:rPr lang="en-US" b="1" dirty="0" smtClean="0">
                <a:latin typeface="Baskerville Old Face" pitchFamily="18" charset="0"/>
              </a:rPr>
              <a:t>?</a:t>
            </a:r>
          </a:p>
          <a:p>
            <a:endParaRPr lang="en-US" dirty="0"/>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70C0"/>
                </a:solidFill>
                <a:latin typeface="Baskerville Old Face" pitchFamily="18" charset="0"/>
              </a:rPr>
              <a:t>What are EOGs?</a:t>
            </a:r>
          </a:p>
        </p:txBody>
      </p:sp>
      <p:sp>
        <p:nvSpPr>
          <p:cNvPr id="3" name="Content Placeholder 2"/>
          <p:cNvSpPr>
            <a:spLocks noGrp="1"/>
          </p:cNvSpPr>
          <p:nvPr>
            <p:ph idx="1"/>
          </p:nvPr>
        </p:nvSpPr>
        <p:spPr/>
        <p:txBody>
          <a:bodyPr>
            <a:normAutofit lnSpcReduction="10000"/>
          </a:bodyPr>
          <a:lstStyle/>
          <a:p>
            <a:pPr>
              <a:buNone/>
            </a:pPr>
            <a:endParaRPr lang="en-US" b="1" dirty="0" smtClean="0">
              <a:latin typeface="Baskerville Old Face" pitchFamily="18" charset="0"/>
            </a:endParaRPr>
          </a:p>
          <a:p>
            <a:pPr>
              <a:buNone/>
            </a:pPr>
            <a:r>
              <a:rPr lang="en-US" b="1" dirty="0" smtClean="0">
                <a:latin typeface="Baskerville Old Face" pitchFamily="18" charset="0"/>
              </a:rPr>
              <a:t>The </a:t>
            </a:r>
            <a:r>
              <a:rPr lang="en-US" b="1" u="sng" dirty="0" smtClean="0">
                <a:latin typeface="Baskerville Old Face" pitchFamily="18" charset="0"/>
              </a:rPr>
              <a:t>E</a:t>
            </a:r>
            <a:r>
              <a:rPr lang="en-US" b="1" dirty="0" smtClean="0">
                <a:latin typeface="Baskerville Old Face" pitchFamily="18" charset="0"/>
              </a:rPr>
              <a:t>nd </a:t>
            </a:r>
            <a:r>
              <a:rPr lang="en-US" b="1" u="sng" dirty="0" smtClean="0">
                <a:latin typeface="Baskerville Old Face" pitchFamily="18" charset="0"/>
              </a:rPr>
              <a:t>O</a:t>
            </a:r>
            <a:r>
              <a:rPr lang="en-US" b="1" dirty="0" smtClean="0">
                <a:latin typeface="Baskerville Old Face" pitchFamily="18" charset="0"/>
              </a:rPr>
              <a:t>f </a:t>
            </a:r>
            <a:r>
              <a:rPr lang="en-US" b="1" u="sng" dirty="0" smtClean="0">
                <a:latin typeface="Baskerville Old Face" pitchFamily="18" charset="0"/>
              </a:rPr>
              <a:t>G</a:t>
            </a:r>
            <a:r>
              <a:rPr lang="en-US" b="1" dirty="0" smtClean="0">
                <a:latin typeface="Baskerville Old Face" pitchFamily="18" charset="0"/>
              </a:rPr>
              <a:t>rade assessments for grades 3-5.</a:t>
            </a:r>
          </a:p>
          <a:p>
            <a:r>
              <a:rPr lang="en-US" dirty="0" smtClean="0">
                <a:latin typeface="Baskerville Old Face" pitchFamily="18" charset="0"/>
              </a:rPr>
              <a:t>Students are assessed in Math and Reading.</a:t>
            </a:r>
          </a:p>
          <a:p>
            <a:r>
              <a:rPr lang="en-US" dirty="0" smtClean="0">
                <a:latin typeface="Baskerville Old Face" pitchFamily="18" charset="0"/>
              </a:rPr>
              <a:t>Students are assessed in Science in grade 5.</a:t>
            </a:r>
          </a:p>
          <a:p>
            <a:r>
              <a:rPr lang="en-US" dirty="0" smtClean="0">
                <a:latin typeface="Baskerville Old Face" pitchFamily="18" charset="0"/>
              </a:rPr>
              <a:t>A state assessment given to all students in North Carolina.</a:t>
            </a:r>
          </a:p>
          <a:p>
            <a:r>
              <a:rPr lang="en-US" dirty="0" smtClean="0">
                <a:latin typeface="Baskerville Old Face" pitchFamily="18" charset="0"/>
              </a:rPr>
              <a:t>Based on the Common Core State Standards.</a:t>
            </a:r>
          </a:p>
          <a:p>
            <a:r>
              <a:rPr lang="en-US" dirty="0" smtClean="0">
                <a:latin typeface="Baskerville Old Face" pitchFamily="18" charset="0"/>
              </a:rPr>
              <a:t>Multiple choice items.</a:t>
            </a:r>
            <a:r>
              <a:rPr lang="en-US" b="1" dirty="0" smtClean="0">
                <a:latin typeface="Baskerville Old Face" pitchFamily="18" charset="0"/>
              </a:rPr>
              <a:t>	</a:t>
            </a:r>
          </a:p>
          <a:p>
            <a:endParaRPr lang="en-US" dirty="0"/>
          </a:p>
        </p:txBody>
      </p:sp>
    </p:spTree>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8000" b="1" dirty="0" smtClean="0">
                <a:solidFill>
                  <a:srgbClr val="0070C0"/>
                </a:solidFill>
                <a:latin typeface="Baskerville Old Face" pitchFamily="18" charset="0"/>
              </a:rPr>
              <a:t>What are EOGs?</a:t>
            </a:r>
            <a:endParaRPr lang="en-US" sz="8000" dirty="0"/>
          </a:p>
        </p:txBody>
      </p:sp>
      <p:sp>
        <p:nvSpPr>
          <p:cNvPr id="3" name="Content Placeholder 2"/>
          <p:cNvSpPr>
            <a:spLocks noGrp="1"/>
          </p:cNvSpPr>
          <p:nvPr>
            <p:ph idx="1"/>
          </p:nvPr>
        </p:nvSpPr>
        <p:spPr/>
        <p:txBody>
          <a:bodyPr/>
          <a:lstStyle/>
          <a:p>
            <a:r>
              <a:rPr lang="en-US" dirty="0" smtClean="0">
                <a:latin typeface="Baskerville Old Face" pitchFamily="18" charset="0"/>
              </a:rPr>
              <a:t>Math includes calculator active and calculator in-active, given on the same day with specific instructions for the students.</a:t>
            </a:r>
          </a:p>
          <a:p>
            <a:r>
              <a:rPr lang="en-US" dirty="0" smtClean="0">
                <a:latin typeface="Baskerville Old Face" pitchFamily="18" charset="0"/>
              </a:rPr>
              <a:t>5</a:t>
            </a:r>
            <a:r>
              <a:rPr lang="en-US" baseline="30000" dirty="0" smtClean="0">
                <a:latin typeface="Baskerville Old Face" pitchFamily="18" charset="0"/>
              </a:rPr>
              <a:t>th</a:t>
            </a:r>
            <a:r>
              <a:rPr lang="en-US" dirty="0" smtClean="0">
                <a:latin typeface="Baskerville Old Face" pitchFamily="18" charset="0"/>
              </a:rPr>
              <a:t> grade Math has gridded responses.</a:t>
            </a:r>
          </a:p>
          <a:p>
            <a:r>
              <a:rPr lang="en-US" dirty="0" smtClean="0">
                <a:latin typeface="Baskerville Old Face" pitchFamily="18" charset="0"/>
              </a:rPr>
              <a:t>Reading – sometimes referred to as ELA (English Language Arts)</a:t>
            </a:r>
          </a:p>
          <a:p>
            <a:r>
              <a:rPr lang="en-US" dirty="0" smtClean="0">
                <a:latin typeface="Baskerville Old Face" pitchFamily="18" charset="0"/>
              </a:rPr>
              <a:t>Reading includes literary and informational selections.</a:t>
            </a:r>
            <a:endParaRPr lang="en-US" dirty="0">
              <a:latin typeface="Baskerville Old Face" pitchFamily="18" charset="0"/>
            </a:endParaRPr>
          </a:p>
        </p:txBody>
      </p:sp>
    </p:spTree>
  </p:cSld>
  <p:clrMapOvr>
    <a:masterClrMapping/>
  </p:clrMapOvr>
  <p:transition spd="slow">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49362"/>
          </a:xfrm>
        </p:spPr>
        <p:txBody>
          <a:bodyPr>
            <a:normAutofit fontScale="90000"/>
          </a:bodyPr>
          <a:lstStyle/>
          <a:p>
            <a:r>
              <a:rPr lang="en-US" sz="6700" b="1" dirty="0" smtClean="0">
                <a:solidFill>
                  <a:srgbClr val="0070C0"/>
                </a:solidFill>
                <a:latin typeface="Baskerville Old Face" pitchFamily="18" charset="0"/>
              </a:rPr>
              <a:t/>
            </a:r>
            <a:br>
              <a:rPr lang="en-US" sz="6700" b="1" dirty="0" smtClean="0">
                <a:solidFill>
                  <a:srgbClr val="0070C0"/>
                </a:solidFill>
                <a:latin typeface="Baskerville Old Face" pitchFamily="18" charset="0"/>
              </a:rPr>
            </a:br>
            <a:r>
              <a:rPr lang="en-US" sz="4900" b="1" dirty="0" smtClean="0">
                <a:solidFill>
                  <a:srgbClr val="0070C0"/>
                </a:solidFill>
                <a:latin typeface="Baskerville Old Face" pitchFamily="18" charset="0"/>
              </a:rPr>
              <a:t>When are EOG assessments given?</a:t>
            </a:r>
            <a:r>
              <a:rPr lang="en-US" b="1" dirty="0" smtClean="0">
                <a:latin typeface="Baskerville Old Face" pitchFamily="18" charset="0"/>
              </a:rPr>
              <a:t/>
            </a:r>
            <a:br>
              <a:rPr lang="en-US" b="1" dirty="0" smtClean="0">
                <a:latin typeface="Baskerville Old Face" pitchFamily="18" charset="0"/>
              </a:rPr>
            </a:br>
            <a:endParaRPr lang="en-US" dirty="0"/>
          </a:p>
        </p:txBody>
      </p:sp>
      <p:sp>
        <p:nvSpPr>
          <p:cNvPr id="3" name="Content Placeholder 2"/>
          <p:cNvSpPr>
            <a:spLocks noGrp="1"/>
          </p:cNvSpPr>
          <p:nvPr>
            <p:ph idx="1"/>
          </p:nvPr>
        </p:nvSpPr>
        <p:spPr/>
        <p:txBody>
          <a:bodyPr>
            <a:normAutofit/>
          </a:bodyPr>
          <a:lstStyle/>
          <a:p>
            <a:r>
              <a:rPr lang="en-US" sz="3600" dirty="0" smtClean="0"/>
              <a:t>The testing window for the </a:t>
            </a:r>
            <a:r>
              <a:rPr lang="en-US" sz="3600" dirty="0" smtClean="0"/>
              <a:t>2014-2015 </a:t>
            </a:r>
            <a:r>
              <a:rPr lang="en-US" sz="3600" dirty="0" smtClean="0"/>
              <a:t>school year is May </a:t>
            </a:r>
            <a:r>
              <a:rPr lang="en-US" sz="3600" dirty="0" smtClean="0"/>
              <a:t>26 </a:t>
            </a:r>
            <a:r>
              <a:rPr lang="en-US" sz="3600" dirty="0" smtClean="0"/>
              <a:t>– June 10</a:t>
            </a:r>
          </a:p>
          <a:p>
            <a:r>
              <a:rPr lang="en-US" sz="3600" dirty="0" smtClean="0"/>
              <a:t>The students are generally allowed 150 minutes per subject.</a:t>
            </a:r>
          </a:p>
          <a:p>
            <a:r>
              <a:rPr lang="en-US" sz="3600" dirty="0" smtClean="0"/>
              <a:t>Only re-tests will be given in 3</a:t>
            </a:r>
            <a:r>
              <a:rPr lang="en-US" sz="3600" baseline="30000" dirty="0" smtClean="0"/>
              <a:t>rd</a:t>
            </a:r>
            <a:r>
              <a:rPr lang="en-US" sz="3600" dirty="0" smtClean="0"/>
              <a:t> grade currently, no determination from the state concerning grades 4 &amp; 5 retests.</a:t>
            </a:r>
            <a:endParaRPr lang="en-US" sz="3600" dirty="0"/>
          </a:p>
        </p:txBody>
      </p:sp>
    </p:spTree>
  </p:cSld>
  <p:clrMapOvr>
    <a:masterClrMapping/>
  </p:clrMapOvr>
  <p:transition spd="slow">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skerville Old Face" pitchFamily="18" charset="0"/>
              </a:rPr>
              <a:t/>
            </a:r>
            <a:br>
              <a:rPr lang="en-US" b="1" dirty="0" smtClean="0">
                <a:latin typeface="Baskerville Old Face" pitchFamily="18" charset="0"/>
              </a:rPr>
            </a:br>
            <a:r>
              <a:rPr lang="en-US" sz="5300" b="1" dirty="0" smtClean="0">
                <a:solidFill>
                  <a:srgbClr val="0070C0"/>
                </a:solidFill>
                <a:latin typeface="Baskerville Old Face" pitchFamily="18" charset="0"/>
              </a:rPr>
              <a:t>What is the purpose of EOGs ?</a:t>
            </a:r>
            <a:r>
              <a:rPr lang="en-US" b="1" dirty="0" smtClean="0">
                <a:latin typeface="Baskerville Old Face" pitchFamily="18" charset="0"/>
              </a:rPr>
              <a:t/>
            </a:r>
            <a:br>
              <a:rPr lang="en-US" b="1" dirty="0" smtClean="0">
                <a:latin typeface="Baskerville Old Face" pitchFamily="18" charset="0"/>
              </a:rPr>
            </a:br>
            <a:endParaRPr lang="en-US" dirty="0"/>
          </a:p>
        </p:txBody>
      </p:sp>
      <p:sp>
        <p:nvSpPr>
          <p:cNvPr id="3" name="Content Placeholder 2"/>
          <p:cNvSpPr>
            <a:spLocks noGrp="1"/>
          </p:cNvSpPr>
          <p:nvPr>
            <p:ph idx="1"/>
          </p:nvPr>
        </p:nvSpPr>
        <p:spPr/>
        <p:txBody>
          <a:bodyPr>
            <a:normAutofit/>
          </a:bodyPr>
          <a:lstStyle/>
          <a:p>
            <a:r>
              <a:rPr lang="en-US" sz="3600" dirty="0" smtClean="0"/>
              <a:t>Used to determine whether a school meets it’s AMO (</a:t>
            </a:r>
            <a:r>
              <a:rPr lang="en-US" sz="3600" b="1" u="sng" dirty="0" smtClean="0"/>
              <a:t>A</a:t>
            </a:r>
            <a:r>
              <a:rPr lang="en-US" sz="3600" dirty="0" smtClean="0"/>
              <a:t>nnual </a:t>
            </a:r>
            <a:r>
              <a:rPr lang="en-US" sz="3600" b="1" u="sng" dirty="0" smtClean="0"/>
              <a:t>M</a:t>
            </a:r>
            <a:r>
              <a:rPr lang="en-US" sz="3600" dirty="0" smtClean="0"/>
              <a:t>easurable </a:t>
            </a:r>
            <a:r>
              <a:rPr lang="en-US" sz="3600" b="1" u="sng" dirty="0" smtClean="0"/>
              <a:t>O</a:t>
            </a:r>
            <a:r>
              <a:rPr lang="en-US" sz="3600" dirty="0" smtClean="0"/>
              <a:t>utcome)</a:t>
            </a:r>
          </a:p>
          <a:p>
            <a:r>
              <a:rPr lang="en-US" sz="3600" dirty="0" smtClean="0"/>
              <a:t>Reports the number of students who are proficient in each grade level.</a:t>
            </a:r>
          </a:p>
          <a:p>
            <a:r>
              <a:rPr lang="en-US" sz="3600" dirty="0" smtClean="0"/>
              <a:t>Becomes a part of the NC Report Card for each NC Public School.</a:t>
            </a:r>
            <a:endParaRPr lang="en-US" sz="36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7848600" cy="4093428"/>
          </a:xfrm>
          <a:prstGeom prst="rect">
            <a:avLst/>
          </a:prstGeom>
        </p:spPr>
        <p:txBody>
          <a:bodyPr wrap="square">
            <a:spAutoFit/>
          </a:bodyPr>
          <a:lstStyle/>
          <a:p>
            <a:pPr algn="ctr"/>
            <a:r>
              <a:rPr lang="en-US" sz="8000" b="1" u="sng" dirty="0" smtClean="0">
                <a:solidFill>
                  <a:srgbClr val="0070C0"/>
                </a:solidFill>
                <a:latin typeface="Albertus Extra Bold" pitchFamily="34" charset="0"/>
              </a:rPr>
              <a:t>MAP &amp; NWEA</a:t>
            </a:r>
          </a:p>
          <a:p>
            <a:pPr algn="ctr"/>
            <a:r>
              <a:rPr lang="en-US" sz="6000" b="1" dirty="0" smtClean="0">
                <a:latin typeface="Albertus Extra Bold" pitchFamily="34" charset="0"/>
              </a:rPr>
              <a:t>Reading 3D</a:t>
            </a:r>
          </a:p>
          <a:p>
            <a:pPr algn="ctr"/>
            <a:r>
              <a:rPr lang="en-US" sz="6000" b="1" dirty="0" err="1" smtClean="0">
                <a:latin typeface="Albertus Extra Bold" pitchFamily="34" charset="0"/>
              </a:rPr>
              <a:t>CogAT</a:t>
            </a:r>
            <a:endParaRPr lang="en-US" sz="6000" b="1" dirty="0" smtClean="0">
              <a:latin typeface="Albertus Extra Bold" pitchFamily="34" charset="0"/>
            </a:endParaRPr>
          </a:p>
          <a:p>
            <a:pPr algn="ctr"/>
            <a:r>
              <a:rPr lang="en-US" sz="6000" b="1" dirty="0" smtClean="0">
                <a:latin typeface="Albertus Extra Bold" pitchFamily="34" charset="0"/>
              </a:rPr>
              <a:t>EOGs</a:t>
            </a:r>
            <a:endParaRPr lang="en-US" sz="6000" b="1" dirty="0">
              <a:latin typeface="Albertus Extra Bold" pitchFamily="34" charset="0"/>
            </a:endParaRPr>
          </a:p>
        </p:txBody>
      </p:sp>
    </p:spTree>
  </p:cSld>
  <p:clrMapOvr>
    <a:masterClrMapping/>
  </p:clrMapOvr>
  <p:transition spd="slow">
    <p:spli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sz="6000" dirty="0" smtClean="0">
                <a:solidFill>
                  <a:srgbClr val="0070C0"/>
                </a:solidFill>
                <a:latin typeface="Lucida Handwriting" pitchFamily="66" charset="0"/>
              </a:rPr>
              <a:t>How can parents be a part of these most important assessments?</a:t>
            </a:r>
            <a:endParaRPr lang="en-US" sz="6000" dirty="0">
              <a:solidFill>
                <a:srgbClr val="0070C0"/>
              </a:solidFill>
              <a:latin typeface="Lucida Handwriting" pitchFamily="66" charset="0"/>
            </a:endParaRPr>
          </a:p>
        </p:txBody>
      </p:sp>
    </p:spTree>
  </p:cSld>
  <p:clrMapOvr>
    <a:masterClrMapping/>
  </p:clrMapOvr>
  <p:transition spd="slow">
    <p:whee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Tips for Parents and Ways to Support</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Ways to help your child prepare for assessments</a:t>
            </a:r>
          </a:p>
          <a:p>
            <a:r>
              <a:rPr lang="en-US" dirty="0" smtClean="0"/>
              <a:t>Meet with your child’s teacher as often as needed to discuss progress and growth</a:t>
            </a:r>
          </a:p>
          <a:p>
            <a:r>
              <a:rPr lang="en-US" dirty="0" smtClean="0"/>
              <a:t>Listen to teacher’s suggestions/activities to support your child at home</a:t>
            </a:r>
          </a:p>
          <a:p>
            <a:r>
              <a:rPr lang="en-US" dirty="0" smtClean="0"/>
              <a:t>Commit to a partnership with your child’s teacher for the benefit of your child</a:t>
            </a:r>
          </a:p>
          <a:p>
            <a:r>
              <a:rPr lang="en-US" dirty="0" smtClean="0"/>
              <a:t>Stress the importance to your child of always doing his/her best</a:t>
            </a:r>
            <a:endParaRPr lang="en-US" dirty="0"/>
          </a:p>
        </p:txBody>
      </p:sp>
    </p:spTree>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b="1" dirty="0" smtClean="0">
                <a:solidFill>
                  <a:srgbClr val="0070C0"/>
                </a:solidFill>
              </a:rPr>
              <a:t>Ways Parents Can Support Assessments</a:t>
            </a:r>
            <a:endParaRPr lang="en-US" sz="39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Provide a quiet, comfortable place for studying at home, on-going – everyday instruction is important all school year</a:t>
            </a:r>
          </a:p>
          <a:p>
            <a:r>
              <a:rPr lang="en-US" dirty="0" smtClean="0"/>
              <a:t>Each child should get their rest on school days</a:t>
            </a:r>
          </a:p>
          <a:p>
            <a:r>
              <a:rPr lang="en-US" dirty="0" smtClean="0"/>
              <a:t>Know the assessment dates, encourage extra rest and relaxation</a:t>
            </a:r>
          </a:p>
          <a:p>
            <a:r>
              <a:rPr lang="en-US" dirty="0" smtClean="0"/>
              <a:t>Tired children have reduced attention spans and less tolerance of the demands of the assessments</a:t>
            </a:r>
          </a:p>
          <a:p>
            <a:r>
              <a:rPr lang="en-US" dirty="0" smtClean="0"/>
              <a:t>Well rounded diet – Healthy Body = Healthy Mind</a:t>
            </a:r>
          </a:p>
          <a:p>
            <a:r>
              <a:rPr lang="en-US" dirty="0" smtClean="0"/>
              <a:t>Reading at home, magazines, books - new materials expose children to vocabulary that often appears on the assessments</a:t>
            </a:r>
            <a:endParaRPr lang="en-US" dirty="0"/>
          </a:p>
        </p:txBody>
      </p:sp>
    </p:spTree>
  </p:cSld>
  <p:clrMapOvr>
    <a:masterClrMapping/>
  </p:clrMapOvr>
  <p:transition spd="slow">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Ways Parents Can Support Language</a:t>
            </a:r>
            <a:endParaRPr lang="en-US" b="1" dirty="0">
              <a:solidFill>
                <a:srgbClr val="0070C0"/>
              </a:solidFill>
            </a:endParaRPr>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en-US" dirty="0" smtClean="0"/>
              <a:t>Include children in family conversations and activities</a:t>
            </a:r>
          </a:p>
          <a:p>
            <a:r>
              <a:rPr lang="en-US" dirty="0" smtClean="0"/>
              <a:t>Encourage journal or diary writing, great gifts</a:t>
            </a:r>
          </a:p>
          <a:p>
            <a:r>
              <a:rPr lang="en-US" dirty="0" smtClean="0"/>
              <a:t>Letter writing to family and friends, assist with correct grammar and content</a:t>
            </a:r>
          </a:p>
          <a:p>
            <a:r>
              <a:rPr lang="en-US" dirty="0" smtClean="0"/>
              <a:t>“Word of the Week”, use all week in conversations</a:t>
            </a:r>
          </a:p>
          <a:p>
            <a:r>
              <a:rPr lang="en-US" dirty="0" smtClean="0"/>
              <a:t>Planning snacks or meals, writing the menu</a:t>
            </a:r>
          </a:p>
          <a:p>
            <a:r>
              <a:rPr lang="en-US" dirty="0" smtClean="0"/>
              <a:t>Summarize books with favorite event descriptions</a:t>
            </a:r>
          </a:p>
          <a:p>
            <a:endParaRPr lang="en-US" dirty="0" smtClean="0"/>
          </a:p>
          <a:p>
            <a:endParaRPr lang="en-US" dirty="0"/>
          </a:p>
        </p:txBody>
      </p:sp>
    </p:spTree>
  </p:cSld>
  <p:clrMapOvr>
    <a:masterClrMapping/>
  </p:clrMapOvr>
  <p:transition spd="slow">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Ways Parents Can Support Reading</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Provide opportunities for reading - books, magazines, environmental, community</a:t>
            </a:r>
          </a:p>
          <a:p>
            <a:r>
              <a:rPr lang="en-US" dirty="0" smtClean="0"/>
              <a:t>Summer and/or holiday library visits</a:t>
            </a:r>
          </a:p>
          <a:p>
            <a:r>
              <a:rPr lang="en-US" dirty="0" smtClean="0"/>
              <a:t>Games such as Scrabble, </a:t>
            </a:r>
            <a:r>
              <a:rPr lang="en-US" dirty="0" err="1" smtClean="0"/>
              <a:t>Scattergories</a:t>
            </a:r>
            <a:r>
              <a:rPr lang="en-US" dirty="0" smtClean="0"/>
              <a:t>, etc.</a:t>
            </a:r>
          </a:p>
          <a:p>
            <a:r>
              <a:rPr lang="en-US" dirty="0" smtClean="0"/>
              <a:t>Follow your child’s interests in fiction and non-fiction</a:t>
            </a:r>
          </a:p>
          <a:p>
            <a:r>
              <a:rPr lang="en-US" dirty="0" smtClean="0"/>
              <a:t>Crossword puzzles</a:t>
            </a:r>
          </a:p>
          <a:p>
            <a:r>
              <a:rPr lang="en-US" dirty="0" smtClean="0"/>
              <a:t>Magazine or book club subscription</a:t>
            </a:r>
            <a:endParaRPr lang="en-US" dirty="0"/>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900" b="1" dirty="0" smtClean="0">
                <a:solidFill>
                  <a:srgbClr val="0070C0"/>
                </a:solidFill>
              </a:rPr>
              <a:t>Ways Parents Can Support Mathematics</a:t>
            </a:r>
            <a:endParaRPr lang="en-US" sz="3900" b="1" dirty="0">
              <a:solidFill>
                <a:srgbClr val="0070C0"/>
              </a:solidFill>
            </a:endParaRPr>
          </a:p>
        </p:txBody>
      </p:sp>
      <p:sp>
        <p:nvSpPr>
          <p:cNvPr id="3" name="Content Placeholder 2"/>
          <p:cNvSpPr>
            <a:spLocks noGrp="1"/>
          </p:cNvSpPr>
          <p:nvPr>
            <p:ph idx="1"/>
          </p:nvPr>
        </p:nvSpPr>
        <p:spPr>
          <a:xfrm>
            <a:off x="457200" y="1524000"/>
            <a:ext cx="8229600" cy="5334000"/>
          </a:xfrm>
        </p:spPr>
        <p:txBody>
          <a:bodyPr>
            <a:normAutofit/>
          </a:bodyPr>
          <a:lstStyle/>
          <a:p>
            <a:r>
              <a:rPr lang="en-US" sz="3000" dirty="0" smtClean="0"/>
              <a:t>Simple board games, puzzles, activities that encourage math skills</a:t>
            </a:r>
          </a:p>
          <a:p>
            <a:r>
              <a:rPr lang="en-US" sz="3000" dirty="0" smtClean="0"/>
              <a:t>Volume, weight, density – in sandbox, water in bath tub</a:t>
            </a:r>
          </a:p>
          <a:p>
            <a:r>
              <a:rPr lang="en-US" sz="3000" dirty="0" smtClean="0"/>
              <a:t>Television shows geared towards math skills</a:t>
            </a:r>
          </a:p>
          <a:p>
            <a:r>
              <a:rPr lang="en-US" sz="3000" dirty="0" smtClean="0"/>
              <a:t>Problem solving, let the child figure it out</a:t>
            </a:r>
          </a:p>
          <a:p>
            <a:r>
              <a:rPr lang="en-US" sz="3000" dirty="0" smtClean="0"/>
              <a:t>Recipes in cooking, woodworking measuring</a:t>
            </a:r>
          </a:p>
          <a:p>
            <a:r>
              <a:rPr lang="en-US" sz="3000" dirty="0" smtClean="0"/>
              <a:t>Money – spending, making change, estimating</a:t>
            </a:r>
          </a:p>
          <a:p>
            <a:r>
              <a:rPr lang="en-US" sz="3000" dirty="0" smtClean="0"/>
              <a:t>Real life graphs, charts, data, numbers everyday</a:t>
            </a:r>
          </a:p>
          <a:p>
            <a:endParaRPr lang="en-US" dirty="0"/>
          </a:p>
        </p:txBody>
      </p:sp>
    </p:spTree>
  </p:cSld>
  <p:clrMapOvr>
    <a:masterClrMapping/>
  </p:clrMapOvr>
  <p:transition spd="slow">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7848600" cy="566738"/>
          </a:xfrm>
        </p:spPr>
        <p:txBody>
          <a:bodyPr>
            <a:noAutofit/>
          </a:bodyPr>
          <a:lstStyle/>
          <a:p>
            <a:pPr algn="ctr"/>
            <a:r>
              <a:rPr lang="en-US" sz="2800" b="0" dirty="0" smtClean="0">
                <a:latin typeface="Comic Sans MS" pitchFamily="66" charset="0"/>
              </a:rPr>
              <a:t>Thank you for supporting our mission:</a:t>
            </a:r>
            <a:endParaRPr lang="en-US" sz="2800" b="0" dirty="0">
              <a:latin typeface="Comic Sans MS" pitchFamily="66" charset="0"/>
            </a:endParaRPr>
          </a:p>
        </p:txBody>
      </p:sp>
      <p:pic>
        <p:nvPicPr>
          <p:cNvPr id="5" name="Picture Placeholder 4" descr="Flags 2013.JPG"/>
          <p:cNvPicPr>
            <a:picLocks noGrp="1" noChangeAspect="1"/>
          </p:cNvPicPr>
          <p:nvPr>
            <p:ph type="pic" idx="1"/>
          </p:nvPr>
        </p:nvPicPr>
        <p:blipFill>
          <a:blip r:embed="rId2" cstate="print"/>
          <a:stretch>
            <a:fillRect/>
          </a:stretch>
        </p:blipFill>
        <p:spPr>
          <a:xfrm>
            <a:off x="2590800" y="304800"/>
            <a:ext cx="3143249" cy="4190999"/>
          </a:xfrm>
        </p:spPr>
      </p:pic>
      <p:sp>
        <p:nvSpPr>
          <p:cNvPr id="4" name="Text Placeholder 3"/>
          <p:cNvSpPr>
            <a:spLocks noGrp="1"/>
          </p:cNvSpPr>
          <p:nvPr>
            <p:ph type="body" sz="half" idx="2"/>
          </p:nvPr>
        </p:nvSpPr>
        <p:spPr>
          <a:xfrm>
            <a:off x="381000" y="5367338"/>
            <a:ext cx="8382000" cy="804862"/>
          </a:xfrm>
        </p:spPr>
        <p:txBody>
          <a:bodyPr>
            <a:normAutofit/>
          </a:bodyPr>
          <a:lstStyle/>
          <a:p>
            <a:r>
              <a:rPr lang="en-US" sz="4000" b="1" i="1" u="sng" dirty="0" smtClean="0">
                <a:solidFill>
                  <a:srgbClr val="0070C0"/>
                </a:solidFill>
              </a:rPr>
              <a:t>D</a:t>
            </a:r>
            <a:r>
              <a:rPr lang="en-US" sz="3200" i="1" dirty="0" smtClean="0">
                <a:solidFill>
                  <a:srgbClr val="0070C0"/>
                </a:solidFill>
              </a:rPr>
              <a:t>iscover, </a:t>
            </a:r>
            <a:r>
              <a:rPr lang="en-US" sz="4000" b="1" i="1" u="sng" dirty="0" smtClean="0">
                <a:solidFill>
                  <a:srgbClr val="0070C0"/>
                </a:solidFill>
              </a:rPr>
              <a:t>E</a:t>
            </a:r>
            <a:r>
              <a:rPr lang="en-US" sz="3200" i="1" dirty="0" smtClean="0">
                <a:solidFill>
                  <a:srgbClr val="0070C0"/>
                </a:solidFill>
              </a:rPr>
              <a:t>xplore, </a:t>
            </a:r>
            <a:r>
              <a:rPr lang="en-US" sz="4000" b="1" i="1" u="sng" dirty="0" smtClean="0">
                <a:solidFill>
                  <a:srgbClr val="0070C0"/>
                </a:solidFill>
              </a:rPr>
              <a:t>S</a:t>
            </a:r>
            <a:r>
              <a:rPr lang="en-US" sz="3200" i="1" dirty="0" smtClean="0">
                <a:solidFill>
                  <a:srgbClr val="0070C0"/>
                </a:solidFill>
              </a:rPr>
              <a:t>ucceed….become Davidson.</a:t>
            </a:r>
            <a:endParaRPr lang="en-US" sz="3200" i="1" dirty="0">
              <a:solidFill>
                <a:srgbClr val="0070C0"/>
              </a:solidFill>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600" b="1" dirty="0" smtClean="0">
                <a:solidFill>
                  <a:srgbClr val="00B050"/>
                </a:solidFill>
              </a:rPr>
              <a:t>About NWEA assessments</a:t>
            </a:r>
            <a:endParaRPr lang="en-US" sz="5600" b="1" dirty="0">
              <a:solidFill>
                <a:srgbClr val="00B050"/>
              </a:solidFill>
            </a:endParaRPr>
          </a:p>
        </p:txBody>
      </p:sp>
      <p:sp>
        <p:nvSpPr>
          <p:cNvPr id="3" name="Content Placeholder 2"/>
          <p:cNvSpPr>
            <a:spLocks noGrp="1"/>
          </p:cNvSpPr>
          <p:nvPr>
            <p:ph idx="1"/>
          </p:nvPr>
        </p:nvSpPr>
        <p:spPr/>
        <p:txBody>
          <a:bodyPr>
            <a:normAutofit/>
          </a:bodyPr>
          <a:lstStyle/>
          <a:p>
            <a:pPr>
              <a:buNone/>
            </a:pPr>
            <a:r>
              <a:rPr lang="en-US" sz="4400" b="1" u="sng" dirty="0" smtClean="0"/>
              <a:t>N</a:t>
            </a:r>
            <a:r>
              <a:rPr lang="en-US" sz="4400" dirty="0" smtClean="0"/>
              <a:t>orth</a:t>
            </a:r>
            <a:r>
              <a:rPr lang="en-US" sz="4400" b="1" u="sng" dirty="0" smtClean="0"/>
              <a:t>w</a:t>
            </a:r>
            <a:r>
              <a:rPr lang="en-US" sz="4400" dirty="0" smtClean="0"/>
              <a:t>est </a:t>
            </a:r>
            <a:r>
              <a:rPr lang="en-US" sz="4400" b="1" u="sng" dirty="0" smtClean="0"/>
              <a:t>E</a:t>
            </a:r>
            <a:r>
              <a:rPr lang="en-US" sz="4400" dirty="0" smtClean="0"/>
              <a:t>valuation </a:t>
            </a:r>
            <a:r>
              <a:rPr lang="en-US" sz="4400" b="1" u="sng" dirty="0" smtClean="0"/>
              <a:t>A</a:t>
            </a:r>
            <a:r>
              <a:rPr lang="en-US" sz="4400" dirty="0" smtClean="0"/>
              <a:t>ssociation</a:t>
            </a:r>
          </a:p>
          <a:p>
            <a:r>
              <a:rPr lang="en-US" sz="2400" dirty="0" smtClean="0"/>
              <a:t>Global not-for-profit educational services organization located in Portland, Oregon </a:t>
            </a:r>
          </a:p>
          <a:p>
            <a:r>
              <a:rPr lang="en-US" sz="2400" dirty="0" smtClean="0"/>
              <a:t>NWEA partners with over 3,500 educational organizations worldwide</a:t>
            </a:r>
          </a:p>
          <a:p>
            <a:r>
              <a:rPr lang="en-US" sz="2400" dirty="0" smtClean="0"/>
              <a:t>Provide research-based adaptive assessments, professional development, and research services</a:t>
            </a:r>
          </a:p>
          <a:p>
            <a:r>
              <a:rPr lang="en-US" sz="2400" dirty="0" smtClean="0"/>
              <a:t>NWEA mission is partnering to help all kids learn</a:t>
            </a:r>
          </a:p>
          <a:p>
            <a:r>
              <a:rPr lang="en-US" sz="2400" dirty="0" smtClean="0"/>
              <a:t>Allows educators to make informed decisions to promote each child’s academic growth</a:t>
            </a:r>
            <a:endParaRPr lang="en-US" sz="2400" dirty="0"/>
          </a:p>
        </p:txBody>
      </p:sp>
    </p:spTree>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676400"/>
          </a:xfrm>
        </p:spPr>
        <p:txBody>
          <a:bodyPr>
            <a:noAutofit/>
          </a:bodyPr>
          <a:lstStyle/>
          <a:p>
            <a:r>
              <a:rPr lang="en-US" sz="9600" b="1" dirty="0" smtClean="0">
                <a:solidFill>
                  <a:srgbClr val="0070C0"/>
                </a:solidFill>
                <a:latin typeface="Albertus Extra Bold" pitchFamily="34" charset="0"/>
              </a:rPr>
              <a:t>MAP</a:t>
            </a:r>
          </a:p>
        </p:txBody>
      </p:sp>
      <p:sp>
        <p:nvSpPr>
          <p:cNvPr id="3" name="Content Placeholder 2"/>
          <p:cNvSpPr>
            <a:spLocks noGrp="1"/>
          </p:cNvSpPr>
          <p:nvPr>
            <p:ph idx="1"/>
          </p:nvPr>
        </p:nvSpPr>
        <p:spPr>
          <a:xfrm>
            <a:off x="457200" y="2057400"/>
            <a:ext cx="8229600" cy="4525963"/>
          </a:xfrm>
        </p:spPr>
        <p:txBody>
          <a:bodyPr>
            <a:normAutofit/>
          </a:bodyPr>
          <a:lstStyle/>
          <a:p>
            <a:pPr algn="ctr">
              <a:buNone/>
            </a:pPr>
            <a:r>
              <a:rPr lang="en-US" sz="4000" b="1" dirty="0" smtClean="0">
                <a:latin typeface="Baskerville Old Face" pitchFamily="18" charset="0"/>
              </a:rPr>
              <a:t>What is MAP?</a:t>
            </a:r>
          </a:p>
          <a:p>
            <a:pPr algn="ctr">
              <a:buNone/>
            </a:pPr>
            <a:endParaRPr lang="en-US" sz="4000" b="1" dirty="0" smtClean="0">
              <a:latin typeface="Baskerville Old Face" pitchFamily="18" charset="0"/>
            </a:endParaRPr>
          </a:p>
          <a:p>
            <a:pPr algn="ctr">
              <a:buNone/>
            </a:pPr>
            <a:r>
              <a:rPr lang="en-US" sz="4000" b="1" dirty="0" smtClean="0">
                <a:latin typeface="Baskerville Old Face" pitchFamily="18" charset="0"/>
              </a:rPr>
              <a:t>When are MAP assessments given?</a:t>
            </a:r>
          </a:p>
          <a:p>
            <a:pPr algn="ctr">
              <a:buNone/>
            </a:pPr>
            <a:endParaRPr lang="en-US" sz="4000" b="1" dirty="0">
              <a:latin typeface="Baskerville Old Face" pitchFamily="18" charset="0"/>
            </a:endParaRPr>
          </a:p>
          <a:p>
            <a:pPr algn="ctr">
              <a:buNone/>
            </a:pPr>
            <a:r>
              <a:rPr lang="en-US" sz="4000" b="1" dirty="0" smtClean="0">
                <a:latin typeface="Baskerville Old Face" pitchFamily="18" charset="0"/>
              </a:rPr>
              <a:t>What is the purpose of MAP?</a:t>
            </a:r>
            <a:endParaRPr lang="en-US" sz="4000" b="1" dirty="0">
              <a:latin typeface="Baskerville Old Face" pitchFamily="18" charset="0"/>
            </a:endParaRPr>
          </a:p>
        </p:txBody>
      </p:sp>
    </p:spTree>
  </p:cSld>
  <p:clrMapOvr>
    <a:masterClrMapping/>
  </p:clrMapOvr>
  <p:transition spd="slow">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447800"/>
          </a:xfrm>
        </p:spPr>
        <p:txBody>
          <a:bodyPr>
            <a:normAutofit fontScale="90000"/>
          </a:bodyPr>
          <a:lstStyle/>
          <a:p>
            <a:r>
              <a:rPr lang="en-US" sz="9600" b="1" dirty="0" smtClean="0">
                <a:solidFill>
                  <a:srgbClr val="0070C0"/>
                </a:solidFill>
                <a:latin typeface="Baskerville Old Face" pitchFamily="18" charset="0"/>
              </a:rPr>
              <a:t>What is MAP?</a:t>
            </a:r>
            <a:r>
              <a:rPr lang="en-US" sz="9600" b="1" dirty="0" smtClean="0">
                <a:latin typeface="Baskerville Old Face" pitchFamily="18" charset="0"/>
              </a:rPr>
              <a:t/>
            </a:r>
            <a:br>
              <a:rPr lang="en-US" sz="9600" b="1" dirty="0" smtClean="0">
                <a:latin typeface="Baskerville Old Face" pitchFamily="18" charset="0"/>
              </a:rPr>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ctr">
              <a:buNone/>
            </a:pPr>
            <a:r>
              <a:rPr lang="en-US" sz="4800" b="1" u="sng" dirty="0" smtClean="0"/>
              <a:t>M</a:t>
            </a:r>
            <a:r>
              <a:rPr lang="en-US" sz="4800" dirty="0" smtClean="0"/>
              <a:t>easures of </a:t>
            </a:r>
            <a:r>
              <a:rPr lang="en-US" sz="4800" b="1" u="sng" dirty="0" smtClean="0"/>
              <a:t>A</a:t>
            </a:r>
            <a:r>
              <a:rPr lang="en-US" sz="4800" dirty="0" smtClean="0"/>
              <a:t>cademic </a:t>
            </a:r>
            <a:r>
              <a:rPr lang="en-US" sz="4800" b="1" u="sng" dirty="0" smtClean="0"/>
              <a:t>P</a:t>
            </a:r>
            <a:r>
              <a:rPr lang="en-US" sz="4800" dirty="0" smtClean="0"/>
              <a:t>rogress</a:t>
            </a:r>
          </a:p>
          <a:p>
            <a:r>
              <a:rPr lang="en-US" sz="2400" dirty="0" smtClean="0"/>
              <a:t>Computerized assessments  that are adaptive in Reading and Mathematics.</a:t>
            </a:r>
          </a:p>
          <a:p>
            <a:r>
              <a:rPr lang="en-US" sz="2400" dirty="0" smtClean="0"/>
              <a:t>Questions difficulty is based on how well students answers previous questions.</a:t>
            </a:r>
          </a:p>
          <a:p>
            <a:r>
              <a:rPr lang="en-US" sz="2400" dirty="0" smtClean="0"/>
              <a:t>With correctly answered questions, difficulty increases</a:t>
            </a:r>
          </a:p>
          <a:p>
            <a:r>
              <a:rPr lang="en-US" sz="2400" dirty="0" smtClean="0"/>
              <a:t>With incorrectly answered questions, difficulty decreases</a:t>
            </a:r>
          </a:p>
          <a:p>
            <a:r>
              <a:rPr lang="en-US" sz="2400" dirty="0" smtClean="0"/>
              <a:t>In an optimal assessment, students answer half the questions correctly, half incorrectly.</a:t>
            </a:r>
          </a:p>
          <a:p>
            <a:r>
              <a:rPr lang="en-US" sz="2400" dirty="0" smtClean="0"/>
              <a:t>Final score is an estimate of the student’s achievement level. </a:t>
            </a:r>
            <a:endParaRPr lang="en-US" sz="2400" dirty="0"/>
          </a:p>
        </p:txBody>
      </p:sp>
    </p:spTree>
  </p:cSld>
  <p:clrMapOvr>
    <a:masterClrMapping/>
  </p:clrMapOvr>
  <p:transition spd="slow">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057400"/>
          </a:xfrm>
        </p:spPr>
        <p:txBody>
          <a:bodyPr>
            <a:normAutofit fontScale="90000"/>
          </a:bodyPr>
          <a:lstStyle/>
          <a:p>
            <a:r>
              <a:rPr lang="en-US" sz="4900" b="1" dirty="0" smtClean="0">
                <a:solidFill>
                  <a:srgbClr val="0070C0"/>
                </a:solidFill>
                <a:latin typeface="Baskerville Old Face" pitchFamily="18" charset="0"/>
              </a:rPr>
              <a:t>When are MAP assessments given?</a:t>
            </a:r>
            <a:r>
              <a:rPr lang="en-US" sz="5400" b="1" dirty="0" smtClean="0">
                <a:latin typeface="Baskerville Old Face" pitchFamily="18" charset="0"/>
              </a:rPr>
              <a:t/>
            </a:r>
            <a:br>
              <a:rPr lang="en-US" sz="5400" b="1" dirty="0" smtClean="0">
                <a:latin typeface="Baskerville Old Face" pitchFamily="18" charset="0"/>
              </a:rPr>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MAP assessments are administered three times in a school year, Fall (September) – Winter (December) – Spring (March)</a:t>
            </a:r>
          </a:p>
          <a:p>
            <a:r>
              <a:rPr lang="en-US" dirty="0" smtClean="0"/>
              <a:t>Tests are not timed, most students take about one hour to complete each MAP assessment</a:t>
            </a:r>
          </a:p>
          <a:p>
            <a:r>
              <a:rPr lang="en-US" dirty="0" smtClean="0"/>
              <a:t>MAP in Primary Grades ( K &amp; 1) may take 15 to 30 minutes to complete</a:t>
            </a:r>
            <a:endParaRPr lang="en-US" dirty="0"/>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4800" dirty="0" smtClean="0"/>
              <a:t>Do all students in the same grade take the same test?</a:t>
            </a:r>
            <a:endParaRPr lang="en-US" sz="4800" dirty="0"/>
          </a:p>
        </p:txBody>
      </p:sp>
      <p:sp>
        <p:nvSpPr>
          <p:cNvPr id="3" name="Content Placeholder 2"/>
          <p:cNvSpPr>
            <a:spLocks noGrp="1"/>
          </p:cNvSpPr>
          <p:nvPr>
            <p:ph idx="1"/>
          </p:nvPr>
        </p:nvSpPr>
        <p:spPr>
          <a:xfrm>
            <a:off x="457200" y="1828800"/>
            <a:ext cx="8229600" cy="4297363"/>
          </a:xfrm>
        </p:spPr>
        <p:txBody>
          <a:bodyPr/>
          <a:lstStyle/>
          <a:p>
            <a:r>
              <a:rPr lang="en-US" dirty="0" smtClean="0"/>
              <a:t>No. NWEA assessments are designed to target each student’s academic performance in mathematics and reading. </a:t>
            </a:r>
          </a:p>
          <a:p>
            <a:r>
              <a:rPr lang="en-US" dirty="0" smtClean="0"/>
              <a:t>Allows each student a fair opportunity to show what he or she knows and can do.</a:t>
            </a:r>
          </a:p>
          <a:p>
            <a:r>
              <a:rPr lang="en-US" dirty="0" smtClean="0"/>
              <a:t>Question difficulty is adjusted by the computer giving each student a unique assessment.</a:t>
            </a:r>
            <a:endParaRPr lang="en-US" dirty="0"/>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2133600"/>
          </a:xfrm>
        </p:spPr>
        <p:txBody>
          <a:bodyPr>
            <a:normAutofit fontScale="90000"/>
          </a:bodyPr>
          <a:lstStyle/>
          <a:p>
            <a:r>
              <a:rPr lang="en-US" sz="5300" b="1" dirty="0" smtClean="0">
                <a:solidFill>
                  <a:srgbClr val="0070C0"/>
                </a:solidFill>
                <a:latin typeface="Baskerville Old Face" pitchFamily="18" charset="0"/>
              </a:rPr>
              <a:t>What is the purpose of MAP?</a:t>
            </a:r>
            <a:r>
              <a:rPr lang="en-US" sz="6000" b="1" dirty="0" smtClean="0">
                <a:latin typeface="Baskerville Old Face" pitchFamily="18" charset="0"/>
              </a:rPr>
              <a:t/>
            </a:r>
            <a:br>
              <a:rPr lang="en-US" sz="6000" b="1" dirty="0" smtClean="0">
                <a:latin typeface="Baskerville Old Face"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To measure each student’s progress or growth in school. This is growth chart!</a:t>
            </a:r>
          </a:p>
          <a:p>
            <a:r>
              <a:rPr lang="en-US" dirty="0" smtClean="0"/>
              <a:t>Measure each child’s growth in mathematics and reading throughout the school year</a:t>
            </a:r>
          </a:p>
          <a:p>
            <a:r>
              <a:rPr lang="en-US" dirty="0" smtClean="0"/>
              <a:t>Uses a RIT scale (</a:t>
            </a:r>
            <a:r>
              <a:rPr lang="en-US" b="1" u="sng" dirty="0" err="1" smtClean="0"/>
              <a:t>R</a:t>
            </a:r>
            <a:r>
              <a:rPr lang="en-US" dirty="0" err="1" smtClean="0"/>
              <a:t>asch</a:t>
            </a:r>
            <a:r>
              <a:rPr lang="en-US" dirty="0" smtClean="0"/>
              <a:t> </a:t>
            </a:r>
            <a:r>
              <a:rPr lang="en-US" dirty="0" err="1" smtClean="0"/>
              <a:t>un</a:t>
            </a:r>
            <a:r>
              <a:rPr lang="en-US" b="1" u="sng" dirty="0" err="1" smtClean="0"/>
              <a:t>IT</a:t>
            </a:r>
            <a:r>
              <a:rPr lang="en-US" dirty="0" smtClean="0"/>
              <a:t>) or the child’s level where he/she is </a:t>
            </a:r>
            <a:r>
              <a:rPr lang="en-US" b="1" u="sng" dirty="0" smtClean="0"/>
              <a:t>R</a:t>
            </a:r>
            <a:r>
              <a:rPr lang="en-US" dirty="0" smtClean="0"/>
              <a:t>eady </a:t>
            </a:r>
            <a:r>
              <a:rPr lang="en-US" b="1" u="sng" dirty="0" smtClean="0"/>
              <a:t>t</a:t>
            </a:r>
            <a:r>
              <a:rPr lang="en-US" dirty="0" smtClean="0"/>
              <a:t>o </a:t>
            </a:r>
            <a:r>
              <a:rPr lang="en-US" b="1" u="sng" dirty="0" smtClean="0"/>
              <a:t>I</a:t>
            </a:r>
            <a:r>
              <a:rPr lang="en-US" dirty="0" smtClean="0"/>
              <a:t>nstruct</a:t>
            </a:r>
          </a:p>
          <a:p>
            <a:r>
              <a:rPr lang="en-US" dirty="0" smtClean="0"/>
              <a:t>Also used to chart a child’s academic growth from year to year.</a:t>
            </a:r>
            <a:endParaRPr lang="en-US" dirty="0"/>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1718</Words>
  <Application>Microsoft Office PowerPoint</Application>
  <PresentationFormat>On-screen Show (4:3)</PresentationFormat>
  <Paragraphs>188</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Davidson Elementary School</vt:lpstr>
      <vt:lpstr>Information parents need to know about:</vt:lpstr>
      <vt:lpstr>PowerPoint Presentation</vt:lpstr>
      <vt:lpstr>About NWEA assessments</vt:lpstr>
      <vt:lpstr>MAP</vt:lpstr>
      <vt:lpstr>What is MAP?  </vt:lpstr>
      <vt:lpstr>When are MAP assessments given?  </vt:lpstr>
      <vt:lpstr>Do all students in the same grade take the same test?</vt:lpstr>
      <vt:lpstr>What is the purpose of MAP?  </vt:lpstr>
      <vt:lpstr>How is a child’s assessment score (RIT) used?</vt:lpstr>
      <vt:lpstr>Parent privileges with MAP</vt:lpstr>
      <vt:lpstr>PowerPoint Presentation</vt:lpstr>
      <vt:lpstr>Parents, you should be familiar with the previous slide as it relates to your child. Please, never hesitate to contact your child’s teacher to discuss his/her MAP data at anytime during the school year. Administration is also available by appointment to further discuss your child’s success in MAP.</vt:lpstr>
      <vt:lpstr>PowerPoint Presentation</vt:lpstr>
      <vt:lpstr>Reading 3D</vt:lpstr>
      <vt:lpstr>What is Reading 3D?</vt:lpstr>
      <vt:lpstr>When are Reading 3D assessments given?</vt:lpstr>
      <vt:lpstr>What is the purpose of Reading 3D?</vt:lpstr>
      <vt:lpstr>PowerPoint Presentation</vt:lpstr>
      <vt:lpstr>CogAT</vt:lpstr>
      <vt:lpstr>What is CogAT?</vt:lpstr>
      <vt:lpstr>When are CogAT assessments given?</vt:lpstr>
      <vt:lpstr>What is the purpose of CogAT?</vt:lpstr>
      <vt:lpstr>PowerPoint Presentation</vt:lpstr>
      <vt:lpstr> EOGs </vt:lpstr>
      <vt:lpstr>What are EOGs?</vt:lpstr>
      <vt:lpstr>What are EOGs?</vt:lpstr>
      <vt:lpstr> When are EOG assessments given? </vt:lpstr>
      <vt:lpstr> What is the purpose of EOGs ? </vt:lpstr>
      <vt:lpstr>How can parents be a part of these most important assessments?</vt:lpstr>
      <vt:lpstr>Tips for Parents and Ways to Support</vt:lpstr>
      <vt:lpstr>Ways Parents Can Support Assessments</vt:lpstr>
      <vt:lpstr>Ways Parents Can Support Language</vt:lpstr>
      <vt:lpstr>Ways Parents Can Support Reading</vt:lpstr>
      <vt:lpstr>Ways Parents Can Support Mathematics</vt:lpstr>
      <vt:lpstr>Thank you for supporting our mission:</vt:lpstr>
    </vt:vector>
  </TitlesOfParts>
  <Company>Charlotte Mecklenburg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PTO Meeting October 22, 2013</dc:title>
  <dc:creator>danar.jarrett</dc:creator>
  <cp:lastModifiedBy>danar.jarrett</cp:lastModifiedBy>
  <cp:revision>63</cp:revision>
  <dcterms:created xsi:type="dcterms:W3CDTF">2013-10-10T16:06:38Z</dcterms:created>
  <dcterms:modified xsi:type="dcterms:W3CDTF">2014-12-29T18:04:26Z</dcterms:modified>
</cp:coreProperties>
</file>